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258" r:id="rId3"/>
    <p:sldId id="261" r:id="rId4"/>
    <p:sldId id="334" r:id="rId5"/>
    <p:sldId id="285" r:id="rId6"/>
    <p:sldId id="278" r:id="rId7"/>
    <p:sldId id="286" r:id="rId8"/>
    <p:sldId id="287" r:id="rId9"/>
    <p:sldId id="309" r:id="rId10"/>
    <p:sldId id="310" r:id="rId11"/>
    <p:sldId id="281" r:id="rId12"/>
    <p:sldId id="282" r:id="rId13"/>
    <p:sldId id="311" r:id="rId14"/>
    <p:sldId id="335" r:id="rId15"/>
    <p:sldId id="305" r:id="rId16"/>
    <p:sldId id="312" r:id="rId17"/>
    <p:sldId id="313" r:id="rId18"/>
    <p:sldId id="314" r:id="rId19"/>
    <p:sldId id="293" r:id="rId20"/>
    <p:sldId id="315" r:id="rId21"/>
    <p:sldId id="316" r:id="rId22"/>
    <p:sldId id="317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6" r:id="rId32"/>
    <p:sldId id="308" r:id="rId33"/>
    <p:sldId id="324" r:id="rId3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6" autoAdjust="0"/>
    <p:restoredTop sz="81475" autoAdjust="0"/>
  </p:normalViewPr>
  <p:slideViewPr>
    <p:cSldViewPr snapToGrid="0">
      <p:cViewPr varScale="1">
        <p:scale>
          <a:sx n="60" d="100"/>
          <a:sy n="60" d="100"/>
        </p:scale>
        <p:origin x="16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7" Type="http://schemas.openxmlformats.org/officeDocument/2006/relationships/image" Target="../media/image7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9.wmf"/><Relationship Id="rId3" Type="http://schemas.openxmlformats.org/officeDocument/2006/relationships/image" Target="../media/image76.wmf"/><Relationship Id="rId7" Type="http://schemas.openxmlformats.org/officeDocument/2006/relationships/image" Target="../media/image83.wmf"/><Relationship Id="rId12" Type="http://schemas.openxmlformats.org/officeDocument/2006/relationships/image" Target="../media/image88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5" Type="http://schemas.openxmlformats.org/officeDocument/2006/relationships/image" Target="../media/image8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73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0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4" Type="http://schemas.openxmlformats.org/officeDocument/2006/relationships/image" Target="../media/image9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9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10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0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C698-6175-4B4E-8492-00F8587490D6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91732-C6F6-4655-BC41-A4E0FB9E04B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3014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0099-C4BE-4DEE-99B9-28FC87E623F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0272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What is the meaning of 0-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91732-C6F6-4655-BC41-A4E0FB9E04B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040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91732-C6F6-4655-BC41-A4E0FB9E04B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947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423F-6A06-4F2A-9AF2-91EB6EBD14B1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E6-04EC-4E9B-9A6F-E7EBCF21A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24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423F-6A06-4F2A-9AF2-91EB6EBD14B1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E6-04EC-4E9B-9A6F-E7EBCF21A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506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423F-6A06-4F2A-9AF2-91EB6EBD14B1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E6-04EC-4E9B-9A6F-E7EBCF21A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054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423F-6A06-4F2A-9AF2-91EB6EBD14B1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E6-04EC-4E9B-9A6F-E7EBCF21A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449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423F-6A06-4F2A-9AF2-91EB6EBD14B1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E6-04EC-4E9B-9A6F-E7EBCF21A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97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423F-6A06-4F2A-9AF2-91EB6EBD14B1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E6-04EC-4E9B-9A6F-E7EBCF21A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377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423F-6A06-4F2A-9AF2-91EB6EBD14B1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E6-04EC-4E9B-9A6F-E7EBCF21A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227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423F-6A06-4F2A-9AF2-91EB6EBD14B1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E6-04EC-4E9B-9A6F-E7EBCF21A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00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423F-6A06-4F2A-9AF2-91EB6EBD14B1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E6-04EC-4E9B-9A6F-E7EBCF21A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416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423F-6A06-4F2A-9AF2-91EB6EBD14B1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E6-04EC-4E9B-9A6F-E7EBCF21A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87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423F-6A06-4F2A-9AF2-91EB6EBD14B1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2EE6-04EC-4E9B-9A6F-E7EBCF21A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244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423F-6A06-4F2A-9AF2-91EB6EBD14B1}" type="datetimeFigureOut">
              <a:rPr lang="zh-TW" altLang="en-US" smtClean="0"/>
              <a:t>2014/12/31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A2EE6-04EC-4E9B-9A6F-E7EBCF21A7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8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png"/><Relationship Id="rId11" Type="http://schemas.openxmlformats.org/officeDocument/2006/relationships/image" Target="../media/image20.png"/><Relationship Id="rId5" Type="http://schemas.openxmlformats.org/officeDocument/2006/relationships/image" Target="../media/image9.wmf"/><Relationship Id="rId15" Type="http://schemas.openxmlformats.org/officeDocument/2006/relationships/image" Target="../media/image18.wmf"/><Relationship Id="rId10" Type="http://schemas.openxmlformats.org/officeDocument/2006/relationships/image" Target="../media/image16.wmf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24.png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2.wmf"/><Relationship Id="rId4" Type="http://schemas.openxmlformats.org/officeDocument/2006/relationships/image" Target="../media/image25.png"/><Relationship Id="rId9" Type="http://schemas.openxmlformats.org/officeDocument/2006/relationships/oleObject" Target="../embeddings/oleObject1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18.wmf"/><Relationship Id="rId3" Type="http://schemas.openxmlformats.org/officeDocument/2006/relationships/image" Target="../media/image24.png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png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emf"/><Relationship Id="rId13" Type="http://schemas.openxmlformats.org/officeDocument/2006/relationships/image" Target="../media/image31.wmf"/><Relationship Id="rId3" Type="http://schemas.openxmlformats.org/officeDocument/2006/relationships/image" Target="../media/image34.emf"/><Relationship Id="rId7" Type="http://schemas.openxmlformats.org/officeDocument/2006/relationships/image" Target="../media/image36.e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png"/><Relationship Id="rId11" Type="http://schemas.openxmlformats.org/officeDocument/2006/relationships/image" Target="../media/image38.png"/><Relationship Id="rId5" Type="http://schemas.openxmlformats.org/officeDocument/2006/relationships/image" Target="../media/image29.wmf"/><Relationship Id="rId15" Type="http://schemas.openxmlformats.org/officeDocument/2006/relationships/image" Target="../media/image32.wmf"/><Relationship Id="rId10" Type="http://schemas.openxmlformats.org/officeDocument/2006/relationships/image" Target="../media/image30.wmf"/><Relationship Id="rId4" Type="http://schemas.openxmlformats.org/officeDocument/2006/relationships/oleObject" Target="../embeddings/oleObject24.bin"/><Relationship Id="rId9" Type="http://schemas.openxmlformats.org/officeDocument/2006/relationships/oleObject" Target="../embeddings/oleObject25.bin"/><Relationship Id="rId14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oleObject" Target="../embeddings/oleObject31.bin"/><Relationship Id="rId3" Type="http://schemas.openxmlformats.org/officeDocument/2006/relationships/image" Target="../media/image35.png"/><Relationship Id="rId7" Type="http://schemas.openxmlformats.org/officeDocument/2006/relationships/image" Target="../media/image30.wmf"/><Relationship Id="rId12" Type="http://schemas.openxmlformats.org/officeDocument/2006/relationships/image" Target="../media/image4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41.png"/><Relationship Id="rId5" Type="http://schemas.openxmlformats.org/officeDocument/2006/relationships/image" Target="../media/image37.emf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1.wmf"/><Relationship Id="rId4" Type="http://schemas.openxmlformats.org/officeDocument/2006/relationships/image" Target="../media/image36.e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9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38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33.bin"/><Relationship Id="rId21" Type="http://schemas.openxmlformats.org/officeDocument/2006/relationships/oleObject" Target="../embeddings/oleObject42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37.bin"/><Relationship Id="rId24" Type="http://schemas.openxmlformats.org/officeDocument/2006/relationships/image" Target="../media/image52.wmf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39.bin"/><Relationship Id="rId23" Type="http://schemas.openxmlformats.org/officeDocument/2006/relationships/oleObject" Target="../embeddings/oleObject43.bin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41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5.png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3.png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54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56.wmf"/><Relationship Id="rId4" Type="http://schemas.openxmlformats.org/officeDocument/2006/relationships/image" Target="../media/image58.png"/><Relationship Id="rId9" Type="http://schemas.openxmlformats.org/officeDocument/2006/relationships/oleObject" Target="../embeddings/oleObject4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58.png"/><Relationship Id="rId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57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6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6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5" Type="http://schemas.openxmlformats.org/officeDocument/2006/relationships/oleObject" Target="../embeddings/oleObject57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6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2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69.wmf"/><Relationship Id="rId4" Type="http://schemas.openxmlformats.org/officeDocument/2006/relationships/image" Target="../media/image66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7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69.bin"/><Relationship Id="rId3" Type="http://schemas.openxmlformats.org/officeDocument/2006/relationships/image" Target="../media/image78.png"/><Relationship Id="rId7" Type="http://schemas.openxmlformats.org/officeDocument/2006/relationships/oleObject" Target="../embeddings/oleObject66.bin"/><Relationship Id="rId12" Type="http://schemas.openxmlformats.org/officeDocument/2006/relationships/image" Target="../media/image7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9.png"/><Relationship Id="rId11" Type="http://schemas.openxmlformats.org/officeDocument/2006/relationships/oleObject" Target="../embeddings/oleObject68.bin"/><Relationship Id="rId5" Type="http://schemas.openxmlformats.org/officeDocument/2006/relationships/image" Target="../media/image73.wmf"/><Relationship Id="rId10" Type="http://schemas.openxmlformats.org/officeDocument/2006/relationships/image" Target="../media/image75.wmf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67.bin"/><Relationship Id="rId14" Type="http://schemas.openxmlformats.org/officeDocument/2006/relationships/image" Target="../media/image77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2.bin"/><Relationship Id="rId13" Type="http://schemas.openxmlformats.org/officeDocument/2006/relationships/image" Target="../media/image81.wmf"/><Relationship Id="rId18" Type="http://schemas.openxmlformats.org/officeDocument/2006/relationships/oleObject" Target="../embeddings/oleObject77.bin"/><Relationship Id="rId26" Type="http://schemas.openxmlformats.org/officeDocument/2006/relationships/oleObject" Target="../embeddings/oleObject81.bin"/><Relationship Id="rId3" Type="http://schemas.openxmlformats.org/officeDocument/2006/relationships/image" Target="../media/image79.png"/><Relationship Id="rId21" Type="http://schemas.openxmlformats.org/officeDocument/2006/relationships/image" Target="../media/image85.wmf"/><Relationship Id="rId7" Type="http://schemas.openxmlformats.org/officeDocument/2006/relationships/image" Target="../media/image75.wmf"/><Relationship Id="rId12" Type="http://schemas.openxmlformats.org/officeDocument/2006/relationships/oleObject" Target="../embeddings/oleObject74.bin"/><Relationship Id="rId17" Type="http://schemas.openxmlformats.org/officeDocument/2006/relationships/image" Target="../media/image83.wmf"/><Relationship Id="rId25" Type="http://schemas.openxmlformats.org/officeDocument/2006/relationships/image" Target="../media/image8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20" Type="http://schemas.openxmlformats.org/officeDocument/2006/relationships/oleObject" Target="../embeddings/oleObject78.bin"/><Relationship Id="rId29" Type="http://schemas.openxmlformats.org/officeDocument/2006/relationships/image" Target="../media/image89.wmf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1.bin"/><Relationship Id="rId11" Type="http://schemas.openxmlformats.org/officeDocument/2006/relationships/image" Target="../media/image80.wmf"/><Relationship Id="rId24" Type="http://schemas.openxmlformats.org/officeDocument/2006/relationships/oleObject" Target="../embeddings/oleObject80.bin"/><Relationship Id="rId5" Type="http://schemas.openxmlformats.org/officeDocument/2006/relationships/image" Target="../media/image74.wmf"/><Relationship Id="rId15" Type="http://schemas.openxmlformats.org/officeDocument/2006/relationships/image" Target="../media/image82.wmf"/><Relationship Id="rId23" Type="http://schemas.openxmlformats.org/officeDocument/2006/relationships/image" Target="../media/image86.wmf"/><Relationship Id="rId28" Type="http://schemas.openxmlformats.org/officeDocument/2006/relationships/oleObject" Target="../embeddings/oleObject82.bin"/><Relationship Id="rId10" Type="http://schemas.openxmlformats.org/officeDocument/2006/relationships/oleObject" Target="../embeddings/oleObject73.bin"/><Relationship Id="rId19" Type="http://schemas.openxmlformats.org/officeDocument/2006/relationships/image" Target="../media/image84.wmf"/><Relationship Id="rId4" Type="http://schemas.openxmlformats.org/officeDocument/2006/relationships/oleObject" Target="../embeddings/oleObject70.bin"/><Relationship Id="rId9" Type="http://schemas.openxmlformats.org/officeDocument/2006/relationships/image" Target="../media/image76.wmf"/><Relationship Id="rId14" Type="http://schemas.openxmlformats.org/officeDocument/2006/relationships/oleObject" Target="../embeddings/oleObject75.bin"/><Relationship Id="rId22" Type="http://schemas.openxmlformats.org/officeDocument/2006/relationships/oleObject" Target="../embeddings/oleObject79.bin"/><Relationship Id="rId27" Type="http://schemas.openxmlformats.org/officeDocument/2006/relationships/image" Target="../media/image88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78.png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91.png"/><Relationship Id="rId5" Type="http://schemas.openxmlformats.org/officeDocument/2006/relationships/image" Target="../media/image73.wmf"/><Relationship Id="rId4" Type="http://schemas.openxmlformats.org/officeDocument/2006/relationships/oleObject" Target="../embeddings/oleObject83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7.bin"/><Relationship Id="rId13" Type="http://schemas.openxmlformats.org/officeDocument/2006/relationships/image" Target="../media/image95.wmf"/><Relationship Id="rId3" Type="http://schemas.openxmlformats.org/officeDocument/2006/relationships/image" Target="../media/image91.png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6.bin"/><Relationship Id="rId11" Type="http://schemas.openxmlformats.org/officeDocument/2006/relationships/image" Target="../media/image94.wmf"/><Relationship Id="rId5" Type="http://schemas.openxmlformats.org/officeDocument/2006/relationships/image" Target="../media/image90.wmf"/><Relationship Id="rId10" Type="http://schemas.openxmlformats.org/officeDocument/2006/relationships/oleObject" Target="../embeddings/oleObject88.bin"/><Relationship Id="rId4" Type="http://schemas.openxmlformats.org/officeDocument/2006/relationships/oleObject" Target="../embeddings/oleObject85.bin"/><Relationship Id="rId9" Type="http://schemas.openxmlformats.org/officeDocument/2006/relationships/image" Target="../media/image9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97.wmf"/><Relationship Id="rId5" Type="http://schemas.openxmlformats.org/officeDocument/2006/relationships/oleObject" Target="../embeddings/oleObject91.bin"/><Relationship Id="rId10" Type="http://schemas.openxmlformats.org/officeDocument/2006/relationships/image" Target="../media/image99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93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0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png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11" Type="http://schemas.openxmlformats.org/officeDocument/2006/relationships/oleObject" Target="../embeddings/oleObject6.bin"/><Relationship Id="rId5" Type="http://schemas.openxmlformats.org/officeDocument/2006/relationships/image" Target="../media/image9.wmf"/><Relationship Id="rId15" Type="http://schemas.openxmlformats.org/officeDocument/2006/relationships/image" Target="../media/image13.wmf"/><Relationship Id="rId10" Type="http://schemas.openxmlformats.org/officeDocument/2006/relationships/image" Target="../media/image11.wmf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Lecture 26</a:t>
            </a:r>
            <a:br>
              <a:rPr lang="en-US" altLang="zh-TW" dirty="0" smtClean="0"/>
            </a:br>
            <a:r>
              <a:rPr lang="en-US" altLang="zh-TW" dirty="0" smtClean="0"/>
              <a:t>Laplace Transform</a:t>
            </a:r>
            <a:br>
              <a:rPr lang="en-US" altLang="zh-TW" dirty="0" smtClean="0"/>
            </a:br>
            <a:r>
              <a:rPr lang="en-US" altLang="zh-TW" dirty="0" smtClean="0"/>
              <a:t>for Circuit Analysis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4400" dirty="0" smtClean="0"/>
              <a:t>Hung-yi Lee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45193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Capacitor</a:t>
            </a:r>
            <a:endParaRPr lang="zh-TW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/>
          </p:nvPr>
        </p:nvGraphicFramePr>
        <p:xfrm>
          <a:off x="731205" y="1703817"/>
          <a:ext cx="2248378" cy="585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4" name="方程式" r:id="rId4" imgW="876240" imgH="228600" progId="Equation.3">
                  <p:embed/>
                </p:oleObj>
              </mc:Choice>
              <mc:Fallback>
                <p:oleObj name="方程式" r:id="rId4" imgW="87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205" y="1703817"/>
                        <a:ext cx="2248378" cy="585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7843" y="4306387"/>
            <a:ext cx="1215102" cy="2342844"/>
          </a:xfrm>
          <a:prstGeom prst="rect">
            <a:avLst/>
          </a:prstGeom>
        </p:spPr>
      </p:pic>
      <p:graphicFrame>
        <p:nvGraphicFramePr>
          <p:cNvPr id="9" name="Object 3"/>
          <p:cNvGraphicFramePr>
            <a:graphicFrameLocks noChangeAspect="1"/>
          </p:cNvGraphicFramePr>
          <p:nvPr>
            <p:extLst/>
          </p:nvPr>
        </p:nvGraphicFramePr>
        <p:xfrm>
          <a:off x="4677125" y="1690687"/>
          <a:ext cx="3997707" cy="588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5" name="方程式" r:id="rId7" imgW="1638000" imgH="241200" progId="Equation.3">
                  <p:embed/>
                </p:oleObj>
              </mc:Choice>
              <mc:Fallback>
                <p:oleObj name="方程式" r:id="rId7" imgW="1638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7125" y="1690687"/>
                        <a:ext cx="3997707" cy="5887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向下箭號 11"/>
          <p:cNvSpPr/>
          <p:nvPr/>
        </p:nvSpPr>
        <p:spPr>
          <a:xfrm rot="16200000">
            <a:off x="3654148" y="1334370"/>
            <a:ext cx="449179" cy="1372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3130024" y="3633035"/>
            <a:ext cx="1496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Laplace</a:t>
            </a:r>
          </a:p>
          <a:p>
            <a:pPr algn="ctr"/>
            <a:r>
              <a:rPr lang="en-US" altLang="zh-TW" sz="2400" dirty="0" smtClean="0"/>
              <a:t>Transform</a:t>
            </a:r>
            <a:endParaRPr lang="zh-TW" altLang="en-US" sz="2400" dirty="0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473568"/>
              </p:ext>
            </p:extLst>
          </p:nvPr>
        </p:nvGraphicFramePr>
        <p:xfrm>
          <a:off x="171924" y="2549525"/>
          <a:ext cx="370681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6" name="方程式" r:id="rId9" imgW="1663560" imgH="482400" progId="Equation.3">
                  <p:embed/>
                </p:oleObj>
              </mc:Choice>
              <mc:Fallback>
                <p:oleObj name="方程式" r:id="rId9" imgW="1663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24" y="2549525"/>
                        <a:ext cx="3706813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圖片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17431" y="3934193"/>
            <a:ext cx="2733725" cy="2817984"/>
          </a:xfrm>
          <a:prstGeom prst="rect">
            <a:avLst/>
          </a:prstGeom>
        </p:spPr>
      </p:pic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848040"/>
              </p:ext>
            </p:extLst>
          </p:nvPr>
        </p:nvGraphicFramePr>
        <p:xfrm>
          <a:off x="4677125" y="2549525"/>
          <a:ext cx="356711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7" name="方程式" r:id="rId12" imgW="1600200" imgH="419040" progId="Equation.3">
                  <p:embed/>
                </p:oleObj>
              </mc:Choice>
              <mc:Fallback>
                <p:oleObj name="方程式" r:id="rId12" imgW="1600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7125" y="2549525"/>
                        <a:ext cx="3567112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向下箭號 17"/>
          <p:cNvSpPr/>
          <p:nvPr/>
        </p:nvSpPr>
        <p:spPr>
          <a:xfrm rot="16200000">
            <a:off x="3638643" y="2865624"/>
            <a:ext cx="449179" cy="1372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845895"/>
              </p:ext>
            </p:extLst>
          </p:nvPr>
        </p:nvGraphicFramePr>
        <p:xfrm>
          <a:off x="3574382" y="475036"/>
          <a:ext cx="26177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8" name="方程式" r:id="rId14" imgW="1091880" imgH="330120" progId="Equation.3">
                  <p:embed/>
                </p:oleObj>
              </mc:Choice>
              <mc:Fallback>
                <p:oleObj name="方程式" r:id="rId14" imgW="10918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4382" y="475036"/>
                        <a:ext cx="2617787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389754"/>
              </p:ext>
            </p:extLst>
          </p:nvPr>
        </p:nvGraphicFramePr>
        <p:xfrm>
          <a:off x="6569877" y="439692"/>
          <a:ext cx="225901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99" name="方程式" r:id="rId16" imgW="952200" imgH="393480" progId="Equation.3">
                  <p:embed/>
                </p:oleObj>
              </mc:Choice>
              <mc:Fallback>
                <p:oleObj name="方程式" r:id="rId16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877" y="439692"/>
                        <a:ext cx="2259012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684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Capacitor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636" y="3590550"/>
            <a:ext cx="4047619" cy="287619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9998" y="3568535"/>
            <a:ext cx="2780952" cy="2866667"/>
          </a:xfrm>
          <a:prstGeom prst="rect">
            <a:avLst/>
          </a:prstGeom>
        </p:spPr>
      </p:pic>
      <p:sp>
        <p:nvSpPr>
          <p:cNvPr id="6" name="左-右雙向箭號 5"/>
          <p:cNvSpPr/>
          <p:nvPr/>
        </p:nvSpPr>
        <p:spPr>
          <a:xfrm>
            <a:off x="3888110" y="5414792"/>
            <a:ext cx="1038724" cy="46522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363340" y="5897568"/>
            <a:ext cx="20882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Source </a:t>
            </a:r>
            <a:endParaRPr lang="en-US" altLang="zh-TW" sz="2400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T</a:t>
            </a:r>
            <a:r>
              <a:rPr lang="en-US" altLang="zh-TW" sz="2400" dirty="0" smtClean="0">
                <a:solidFill>
                  <a:srgbClr val="0000FF"/>
                </a:solidFill>
              </a:rPr>
              <a:t>ransformation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7982" y="643869"/>
            <a:ext cx="1215102" cy="2342844"/>
          </a:xfrm>
          <a:prstGeom prst="rect">
            <a:avLst/>
          </a:prstGeom>
        </p:spPr>
      </p:pic>
      <p:cxnSp>
        <p:nvCxnSpPr>
          <p:cNvPr id="10" name="直線接點 9"/>
          <p:cNvCxnSpPr/>
          <p:nvPr/>
        </p:nvCxnSpPr>
        <p:spPr>
          <a:xfrm>
            <a:off x="-195120" y="3288631"/>
            <a:ext cx="9641305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80750" y="2676007"/>
            <a:ext cx="21675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800" b="1" i="1" u="sng" dirty="0" smtClean="0"/>
              <a:t>Time Domain</a:t>
            </a:r>
            <a:endParaRPr lang="zh-TW" altLang="en-US" sz="2800" b="1" i="1" u="sng" dirty="0"/>
          </a:p>
        </p:txBody>
      </p:sp>
      <p:sp>
        <p:nvSpPr>
          <p:cNvPr id="12" name="矩形 11"/>
          <p:cNvSpPr/>
          <p:nvPr/>
        </p:nvSpPr>
        <p:spPr>
          <a:xfrm>
            <a:off x="479710" y="3345608"/>
            <a:ext cx="1569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800" b="1" i="1" u="sng" dirty="0" smtClean="0"/>
              <a:t>s-domain</a:t>
            </a:r>
            <a:endParaRPr lang="zh-TW" altLang="en-US" sz="2800" b="1" i="1" u="sng" dirty="0"/>
          </a:p>
        </p:txBody>
      </p:sp>
    </p:spTree>
    <p:extLst>
      <p:ext uri="{BB962C8B-B14F-4D97-AF65-F5344CB8AC3E}">
        <p14:creationId xmlns:p14="http://schemas.microsoft.com/office/powerpoint/2010/main" val="14167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Inductor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533" y="4033378"/>
            <a:ext cx="1895368" cy="26449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5221" y="3909419"/>
            <a:ext cx="2471965" cy="2755783"/>
          </a:xfrm>
          <a:prstGeom prst="rect">
            <a:avLst/>
          </a:prstGeom>
        </p:spPr>
      </p:pic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098783"/>
              </p:ext>
            </p:extLst>
          </p:nvPr>
        </p:nvGraphicFramePr>
        <p:xfrm>
          <a:off x="552400" y="1760094"/>
          <a:ext cx="2395635" cy="965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8" name="方程式" r:id="rId5" imgW="977760" imgH="393480" progId="Equation.3">
                  <p:embed/>
                </p:oleObj>
              </mc:Choice>
              <mc:Fallback>
                <p:oleObj name="方程式" r:id="rId5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00" y="1760094"/>
                        <a:ext cx="2395635" cy="965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4513244"/>
              </p:ext>
            </p:extLst>
          </p:nvPr>
        </p:nvGraphicFramePr>
        <p:xfrm>
          <a:off x="5467680" y="626445"/>
          <a:ext cx="34305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99" name="方程式" r:id="rId7" imgW="1460160" imgH="228600" progId="Equation.3">
                  <p:embed/>
                </p:oleObj>
              </mc:Choice>
              <mc:Fallback>
                <p:oleObj name="方程式" r:id="rId7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7680" y="626445"/>
                        <a:ext cx="3430587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189812"/>
              </p:ext>
            </p:extLst>
          </p:nvPr>
        </p:nvGraphicFramePr>
        <p:xfrm>
          <a:off x="4419245" y="1952750"/>
          <a:ext cx="4235441" cy="61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0" name="方程式" r:id="rId9" imgW="1587240" imgH="228600" progId="Equation.3">
                  <p:embed/>
                </p:oleObj>
              </mc:Choice>
              <mc:Fallback>
                <p:oleObj name="方程式" r:id="rId9" imgW="1587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245" y="1952750"/>
                        <a:ext cx="4235441" cy="611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向下箭號 12"/>
          <p:cNvSpPr/>
          <p:nvPr/>
        </p:nvSpPr>
        <p:spPr>
          <a:xfrm rot="16200000">
            <a:off x="3521833" y="1605127"/>
            <a:ext cx="449179" cy="1372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2948035" y="2515869"/>
            <a:ext cx="1496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Laplace</a:t>
            </a:r>
          </a:p>
          <a:p>
            <a:pPr algn="ctr"/>
            <a:r>
              <a:rPr lang="en-US" altLang="zh-TW" sz="2400" dirty="0" smtClean="0"/>
              <a:t>Transform</a:t>
            </a:r>
            <a:endParaRPr lang="zh-TW" altLang="en-US" sz="2400" dirty="0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579897"/>
              </p:ext>
            </p:extLst>
          </p:nvPr>
        </p:nvGraphicFramePr>
        <p:xfrm>
          <a:off x="5426075" y="2649538"/>
          <a:ext cx="321945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01" name="方程式" r:id="rId11" imgW="1206360" imgH="228600" progId="Equation.3">
                  <p:embed/>
                </p:oleObj>
              </mc:Choice>
              <mc:Fallback>
                <p:oleObj name="方程式" r:id="rId11" imgW="1206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6075" y="2649538"/>
                        <a:ext cx="321945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150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Inductor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533" y="4033378"/>
            <a:ext cx="1895368" cy="2644900"/>
          </a:xfrm>
          <a:prstGeom prst="rect">
            <a:avLst/>
          </a:prstGeom>
        </p:spPr>
      </p:pic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552400" y="1760094"/>
          <a:ext cx="2395635" cy="965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8" name="方程式" r:id="rId4" imgW="977760" imgH="393480" progId="Equation.3">
                  <p:embed/>
                </p:oleObj>
              </mc:Choice>
              <mc:Fallback>
                <p:oleObj name="方程式" r:id="rId4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00" y="1760094"/>
                        <a:ext cx="2395635" cy="965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/>
          </p:nvPr>
        </p:nvGraphicFramePr>
        <p:xfrm>
          <a:off x="4419245" y="1952750"/>
          <a:ext cx="4235441" cy="611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19" name="方程式" r:id="rId6" imgW="1587240" imgH="228600" progId="Equation.3">
                  <p:embed/>
                </p:oleObj>
              </mc:Choice>
              <mc:Fallback>
                <p:oleObj name="方程式" r:id="rId6" imgW="1587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245" y="1952750"/>
                        <a:ext cx="4235441" cy="6112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向下箭號 12"/>
          <p:cNvSpPr/>
          <p:nvPr/>
        </p:nvSpPr>
        <p:spPr>
          <a:xfrm rot="16200000">
            <a:off x="3521833" y="1605127"/>
            <a:ext cx="449179" cy="1372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2714753"/>
              </p:ext>
            </p:extLst>
          </p:nvPr>
        </p:nvGraphicFramePr>
        <p:xfrm>
          <a:off x="4556534" y="2612121"/>
          <a:ext cx="3992945" cy="1078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0" name="方程式" r:id="rId8" imgW="1549080" imgH="419040" progId="Equation.3">
                  <p:embed/>
                </p:oleObj>
              </mc:Choice>
              <mc:Fallback>
                <p:oleObj name="方程式" r:id="rId8" imgW="1549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534" y="2612121"/>
                        <a:ext cx="3992945" cy="10789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54678"/>
              </p:ext>
            </p:extLst>
          </p:nvPr>
        </p:nvGraphicFramePr>
        <p:xfrm>
          <a:off x="166688" y="2698750"/>
          <a:ext cx="362267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1" name="方程式" r:id="rId10" imgW="1625400" imgH="482400" progId="Equation.3">
                  <p:embed/>
                </p:oleObj>
              </mc:Choice>
              <mc:Fallback>
                <p:oleObj name="方程式" r:id="rId10" imgW="1625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8" y="2698750"/>
                        <a:ext cx="362267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389474"/>
              </p:ext>
            </p:extLst>
          </p:nvPr>
        </p:nvGraphicFramePr>
        <p:xfrm>
          <a:off x="3520123" y="636622"/>
          <a:ext cx="2617787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2" name="方程式" r:id="rId12" imgW="1091880" imgH="330120" progId="Equation.3">
                  <p:embed/>
                </p:oleObj>
              </mc:Choice>
              <mc:Fallback>
                <p:oleObj name="方程式" r:id="rId12" imgW="109188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0123" y="636622"/>
                        <a:ext cx="2617787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385840"/>
              </p:ext>
            </p:extLst>
          </p:nvPr>
        </p:nvGraphicFramePr>
        <p:xfrm>
          <a:off x="6439919" y="561182"/>
          <a:ext cx="2259012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3" name="方程式" r:id="rId14" imgW="952200" imgH="393480" progId="Equation.3">
                  <p:embed/>
                </p:oleObj>
              </mc:Choice>
              <mc:Fallback>
                <p:oleObj name="方程式" r:id="rId14" imgW="952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9919" y="561182"/>
                        <a:ext cx="2259012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圖片 18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782017" y="3886571"/>
            <a:ext cx="3733333" cy="2971429"/>
          </a:xfrm>
          <a:prstGeom prst="rect">
            <a:avLst/>
          </a:prstGeom>
        </p:spPr>
      </p:pic>
      <p:sp>
        <p:nvSpPr>
          <p:cNvPr id="20" name="向下箭號 19"/>
          <p:cNvSpPr/>
          <p:nvPr/>
        </p:nvSpPr>
        <p:spPr>
          <a:xfrm rot="16200000">
            <a:off x="3521833" y="2969121"/>
            <a:ext cx="449179" cy="1372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2936310" y="3855869"/>
            <a:ext cx="1496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Laplace</a:t>
            </a:r>
          </a:p>
          <a:p>
            <a:pPr algn="ctr"/>
            <a:r>
              <a:rPr lang="en-US" altLang="zh-TW" sz="2400" dirty="0" smtClean="0"/>
              <a:t>Transform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1118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圖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3084" y="3517464"/>
            <a:ext cx="3733333" cy="2971429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366" y="3569844"/>
            <a:ext cx="2571429" cy="286666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Inductor</a:t>
            </a:r>
            <a:endParaRPr lang="zh-TW" altLang="en-US" dirty="0"/>
          </a:p>
        </p:txBody>
      </p:sp>
      <p:sp>
        <p:nvSpPr>
          <p:cNvPr id="6" name="左-右雙向箭號 5"/>
          <p:cNvSpPr/>
          <p:nvPr/>
        </p:nvSpPr>
        <p:spPr>
          <a:xfrm>
            <a:off x="4194360" y="5368132"/>
            <a:ext cx="1038724" cy="46522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689968" y="5880013"/>
            <a:ext cx="20882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Source </a:t>
            </a:r>
            <a:endParaRPr lang="en-US" altLang="zh-TW" sz="2400" dirty="0" smtClean="0">
              <a:solidFill>
                <a:srgbClr val="0000FF"/>
              </a:solidFill>
            </a:endParaRPr>
          </a:p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T</a:t>
            </a:r>
            <a:r>
              <a:rPr lang="en-US" altLang="zh-TW" sz="2400" dirty="0" smtClean="0">
                <a:solidFill>
                  <a:srgbClr val="0000FF"/>
                </a:solidFill>
              </a:rPr>
              <a:t>ransformation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cxnSp>
        <p:nvCxnSpPr>
          <p:cNvPr id="10" name="直線接點 9"/>
          <p:cNvCxnSpPr/>
          <p:nvPr/>
        </p:nvCxnSpPr>
        <p:spPr>
          <a:xfrm>
            <a:off x="-195120" y="3288631"/>
            <a:ext cx="9641305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180750" y="2676007"/>
            <a:ext cx="21675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800" b="1" i="1" u="sng" dirty="0" smtClean="0"/>
              <a:t>Time Domain</a:t>
            </a:r>
            <a:endParaRPr lang="zh-TW" altLang="en-US" sz="2800" b="1" i="1" u="sng" dirty="0"/>
          </a:p>
        </p:txBody>
      </p:sp>
      <p:sp>
        <p:nvSpPr>
          <p:cNvPr id="12" name="矩形 11"/>
          <p:cNvSpPr/>
          <p:nvPr/>
        </p:nvSpPr>
        <p:spPr>
          <a:xfrm>
            <a:off x="479710" y="3345608"/>
            <a:ext cx="1569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800" b="1" i="1" u="sng" dirty="0" smtClean="0"/>
              <a:t>s-domain</a:t>
            </a:r>
            <a:endParaRPr lang="zh-TW" altLang="en-US" sz="2800" b="1" i="1" u="sng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6038" y="414899"/>
            <a:ext cx="1895368" cy="264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46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160" y="1363788"/>
            <a:ext cx="7980688" cy="2001043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296359"/>
              </p:ext>
            </p:extLst>
          </p:nvPr>
        </p:nvGraphicFramePr>
        <p:xfrm>
          <a:off x="4650060" y="1119034"/>
          <a:ext cx="1471027" cy="489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方程式" r:id="rId4" imgW="723600" imgH="241200" progId="Equation.3">
                  <p:embed/>
                </p:oleObj>
              </mc:Choice>
              <mc:Fallback>
                <p:oleObj name="方程式" r:id="rId4" imgW="7236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0060" y="1119034"/>
                        <a:ext cx="1471027" cy="4895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4191" y="4530391"/>
            <a:ext cx="5857875" cy="2000250"/>
          </a:xfrm>
          <a:prstGeom prst="rect">
            <a:avLst/>
          </a:prstGeom>
        </p:spPr>
      </p:pic>
      <p:grpSp>
        <p:nvGrpSpPr>
          <p:cNvPr id="10" name="群組 9"/>
          <p:cNvGrpSpPr/>
          <p:nvPr/>
        </p:nvGrpSpPr>
        <p:grpSpPr>
          <a:xfrm>
            <a:off x="2829496" y="3448861"/>
            <a:ext cx="1914666" cy="1322035"/>
            <a:chOff x="3028998" y="3448861"/>
            <a:chExt cx="1914666" cy="1322035"/>
          </a:xfrm>
        </p:grpSpPr>
        <p:sp>
          <p:nvSpPr>
            <p:cNvPr id="8" name="向下箭號 7"/>
            <p:cNvSpPr/>
            <p:nvPr/>
          </p:nvSpPr>
          <p:spPr>
            <a:xfrm>
              <a:off x="4388311" y="3448861"/>
              <a:ext cx="555353" cy="132203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3028998" y="3574128"/>
              <a:ext cx="14960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Laplace</a:t>
              </a:r>
            </a:p>
            <a:p>
              <a:pPr algn="ctr"/>
              <a:r>
                <a:rPr lang="en-US" altLang="zh-TW" sz="2400" dirty="0" smtClean="0"/>
                <a:t>Transform</a:t>
              </a:r>
              <a:endParaRPr lang="zh-TW" altLang="en-US" sz="2400" dirty="0"/>
            </a:p>
          </p:txBody>
        </p:sp>
      </p:grpSp>
      <p:pic>
        <p:nvPicPr>
          <p:cNvPr id="11" name="圖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7443" y="5413598"/>
            <a:ext cx="727880" cy="626803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42066" y="5543297"/>
            <a:ext cx="558922" cy="393797"/>
          </a:xfrm>
          <a:prstGeom prst="rect">
            <a:avLst/>
          </a:prstGeom>
        </p:spPr>
      </p:pic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332137"/>
              </p:ext>
            </p:extLst>
          </p:nvPr>
        </p:nvGraphicFramePr>
        <p:xfrm>
          <a:off x="4650058" y="5246098"/>
          <a:ext cx="445588" cy="859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方程式" r:id="rId9" imgW="203040" imgH="393480" progId="Equation.3">
                  <p:embed/>
                </p:oleObj>
              </mc:Choice>
              <mc:Fallback>
                <p:oleObj name="方程式" r:id="rId9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0058" y="5246098"/>
                        <a:ext cx="445588" cy="859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圖片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594203" y="5024065"/>
            <a:ext cx="542925" cy="1400175"/>
          </a:xfrm>
          <a:prstGeom prst="rect">
            <a:avLst/>
          </a:prstGeom>
        </p:spPr>
      </p:pic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4808189"/>
              </p:ext>
            </p:extLst>
          </p:nvPr>
        </p:nvGraphicFramePr>
        <p:xfrm>
          <a:off x="5974451" y="5195013"/>
          <a:ext cx="7524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" name="方程式" r:id="rId12" imgW="342720" imgH="177480" progId="Equation.3">
                  <p:embed/>
                </p:oleObj>
              </mc:Choice>
              <mc:Fallback>
                <p:oleObj name="方程式" r:id="rId12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4451" y="5195013"/>
                        <a:ext cx="75247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126828"/>
              </p:ext>
            </p:extLst>
          </p:nvPr>
        </p:nvGraphicFramePr>
        <p:xfrm>
          <a:off x="5415700" y="3647954"/>
          <a:ext cx="12223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方程式" r:id="rId14" imgW="558720" imgH="393480" progId="Equation.3">
                  <p:embed/>
                </p:oleObj>
              </mc:Choice>
              <mc:Fallback>
                <p:oleObj name="方程式" r:id="rId14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5700" y="3647954"/>
                        <a:ext cx="122237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9331212"/>
              </p:ext>
            </p:extLst>
          </p:nvPr>
        </p:nvGraphicFramePr>
        <p:xfrm>
          <a:off x="6905539" y="3850687"/>
          <a:ext cx="1831975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" name="方程式" r:id="rId16" imgW="838080" imgH="241200" progId="Equation.3">
                  <p:embed/>
                </p:oleObj>
              </mc:Choice>
              <mc:Fallback>
                <p:oleObj name="方程式" r:id="rId16" imgW="838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539" y="3850687"/>
                        <a:ext cx="1831975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772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567" y="1402180"/>
            <a:ext cx="5857875" cy="2000250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8819" y="2285387"/>
            <a:ext cx="727880" cy="626803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3442" y="2415086"/>
            <a:ext cx="558922" cy="393797"/>
          </a:xfrm>
          <a:prstGeom prst="rect">
            <a:avLst/>
          </a:prstGeom>
        </p:spPr>
      </p:pic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824080"/>
              </p:ext>
            </p:extLst>
          </p:nvPr>
        </p:nvGraphicFramePr>
        <p:xfrm>
          <a:off x="4801434" y="2117887"/>
          <a:ext cx="445588" cy="859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6" name="方程式" r:id="rId6" imgW="203040" imgH="393480" progId="Equation.3">
                  <p:embed/>
                </p:oleObj>
              </mc:Choice>
              <mc:Fallback>
                <p:oleObj name="方程式" r:id="rId6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1434" y="2117887"/>
                        <a:ext cx="445588" cy="859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圖片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45579" y="1895854"/>
            <a:ext cx="542925" cy="1400175"/>
          </a:xfrm>
          <a:prstGeom prst="rect">
            <a:avLst/>
          </a:prstGeom>
        </p:spPr>
      </p:pic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759655"/>
              </p:ext>
            </p:extLst>
          </p:nvPr>
        </p:nvGraphicFramePr>
        <p:xfrm>
          <a:off x="6125827" y="2066802"/>
          <a:ext cx="7524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7" name="方程式" r:id="rId9" imgW="342720" imgH="177480" progId="Equation.3">
                  <p:embed/>
                </p:oleObj>
              </mc:Choice>
              <mc:Fallback>
                <p:oleObj name="方程式" r:id="rId9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827" y="2066802"/>
                        <a:ext cx="752475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圖片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05596" y="3345313"/>
            <a:ext cx="530134" cy="485956"/>
          </a:xfrm>
          <a:prstGeom prst="rect">
            <a:avLst/>
          </a:prstGeom>
        </p:spPr>
      </p:pic>
      <p:sp>
        <p:nvSpPr>
          <p:cNvPr id="6" name="橢圓 5"/>
          <p:cNvSpPr/>
          <p:nvPr/>
        </p:nvSpPr>
        <p:spPr>
          <a:xfrm>
            <a:off x="3581777" y="1650830"/>
            <a:ext cx="2690685" cy="3949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528718" y="1178889"/>
            <a:ext cx="899075" cy="464051"/>
          </a:xfrm>
          <a:prstGeom prst="rect">
            <a:avLst/>
          </a:prstGeom>
        </p:spPr>
      </p:pic>
      <p:graphicFrame>
        <p:nvGraphicFramePr>
          <p:cNvPr id="1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60334"/>
              </p:ext>
            </p:extLst>
          </p:nvPr>
        </p:nvGraphicFramePr>
        <p:xfrm>
          <a:off x="1698413" y="3765940"/>
          <a:ext cx="5853113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8" name="方程式" r:id="rId13" imgW="2666880" imgH="571320" progId="Equation.3">
                  <p:embed/>
                </p:oleObj>
              </mc:Choice>
              <mc:Fallback>
                <p:oleObj name="方程式" r:id="rId13" imgW="26668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413" y="3765940"/>
                        <a:ext cx="5853113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816630"/>
              </p:ext>
            </p:extLst>
          </p:nvPr>
        </p:nvGraphicFramePr>
        <p:xfrm>
          <a:off x="1602161" y="5329519"/>
          <a:ext cx="270351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9" name="方程式" r:id="rId15" imgW="1231560" imgH="419040" progId="Equation.3">
                  <p:embed/>
                </p:oleObj>
              </mc:Choice>
              <mc:Fallback>
                <p:oleObj name="方程式" r:id="rId15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2161" y="5329519"/>
                        <a:ext cx="2703513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4528717" y="5289812"/>
            <a:ext cx="3537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Do inverse </a:t>
            </a:r>
            <a:r>
              <a:rPr lang="en-US" altLang="zh-TW" sz="2800" dirty="0"/>
              <a:t>L</a:t>
            </a:r>
            <a:r>
              <a:rPr lang="en-US" altLang="zh-TW" sz="2800" dirty="0" smtClean="0"/>
              <a:t>aplace transform to find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o</a:t>
            </a:r>
            <a:r>
              <a:rPr lang="en-US" altLang="zh-TW" sz="2800" dirty="0" smtClean="0"/>
              <a:t>(t)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5286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1</a:t>
            </a:r>
            <a:endParaRPr lang="zh-TW" alt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772556"/>
              </p:ext>
            </p:extLst>
          </p:nvPr>
        </p:nvGraphicFramePr>
        <p:xfrm>
          <a:off x="628650" y="1664524"/>
          <a:ext cx="3167347" cy="1071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4" name="方程式" r:id="rId3" imgW="1231560" imgH="419040" progId="Equation.3">
                  <p:embed/>
                </p:oleObj>
              </mc:Choice>
              <mc:Fallback>
                <p:oleObj name="方程式" r:id="rId3" imgW="12315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1664524"/>
                        <a:ext cx="3167347" cy="1071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667394"/>
              </p:ext>
            </p:extLst>
          </p:nvPr>
        </p:nvGraphicFramePr>
        <p:xfrm>
          <a:off x="3914689" y="1643064"/>
          <a:ext cx="22542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5" name="方程式" r:id="rId5" imgW="876240" imgH="393480" progId="Equation.3">
                  <p:embed/>
                </p:oleObj>
              </mc:Choice>
              <mc:Fallback>
                <p:oleObj name="方程式" r:id="rId5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689" y="1643064"/>
                        <a:ext cx="225425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2248882"/>
              </p:ext>
            </p:extLst>
          </p:nvPr>
        </p:nvGraphicFramePr>
        <p:xfrm>
          <a:off x="499809" y="3040923"/>
          <a:ext cx="36893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6" name="方程式" r:id="rId7" imgW="1434960" imgH="393480" progId="Equation.3">
                  <p:embed/>
                </p:oleObj>
              </mc:Choice>
              <mc:Fallback>
                <p:oleObj name="方程式" r:id="rId7" imgW="1434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09" y="3040923"/>
                        <a:ext cx="36893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949195"/>
              </p:ext>
            </p:extLst>
          </p:nvPr>
        </p:nvGraphicFramePr>
        <p:xfrm>
          <a:off x="5486398" y="3059200"/>
          <a:ext cx="33623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7" name="方程式" r:id="rId9" imgW="1307880" imgH="419040" progId="Equation.3">
                  <p:embed/>
                </p:oleObj>
              </mc:Choice>
              <mc:Fallback>
                <p:oleObj name="方程式" r:id="rId9" imgW="1307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398" y="3059200"/>
                        <a:ext cx="336232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804616"/>
              </p:ext>
            </p:extLst>
          </p:nvPr>
        </p:nvGraphicFramePr>
        <p:xfrm>
          <a:off x="4222267" y="3840865"/>
          <a:ext cx="107791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8" name="方程式" r:id="rId11" imgW="419040" imgH="177480" progId="Equation.3">
                  <p:embed/>
                </p:oleObj>
              </mc:Choice>
              <mc:Fallback>
                <p:oleObj name="方程式" r:id="rId11" imgW="419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267" y="3840865"/>
                        <a:ext cx="1077913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446646"/>
              </p:ext>
            </p:extLst>
          </p:nvPr>
        </p:nvGraphicFramePr>
        <p:xfrm>
          <a:off x="4298822" y="5217167"/>
          <a:ext cx="110966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19" name="方程式" r:id="rId13" imgW="431640" imgH="177480" progId="Equation.3">
                  <p:embed/>
                </p:oleObj>
              </mc:Choice>
              <mc:Fallback>
                <p:oleObj name="方程式" r:id="rId13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822" y="5217167"/>
                        <a:ext cx="1109662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6151750"/>
              </p:ext>
            </p:extLst>
          </p:nvPr>
        </p:nvGraphicFramePr>
        <p:xfrm>
          <a:off x="499809" y="4329859"/>
          <a:ext cx="375443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20" name="方程式" r:id="rId15" imgW="1460160" imgH="393480" progId="Equation.3">
                  <p:embed/>
                </p:oleObj>
              </mc:Choice>
              <mc:Fallback>
                <p:oleObj name="方程式" r:id="rId15" imgW="1460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09" y="4329859"/>
                        <a:ext cx="3754438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770133"/>
              </p:ext>
            </p:extLst>
          </p:nvPr>
        </p:nvGraphicFramePr>
        <p:xfrm>
          <a:off x="5484808" y="4378069"/>
          <a:ext cx="3395663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21" name="方程式" r:id="rId17" imgW="1320480" imgH="419040" progId="Equation.3">
                  <p:embed/>
                </p:oleObj>
              </mc:Choice>
              <mc:Fallback>
                <p:oleObj name="方程式" r:id="rId17" imgW="1320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4808" y="4378069"/>
                        <a:ext cx="3395663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向右箭號 11"/>
          <p:cNvSpPr/>
          <p:nvPr/>
        </p:nvSpPr>
        <p:spPr>
          <a:xfrm>
            <a:off x="4298822" y="3324082"/>
            <a:ext cx="1077913" cy="497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>
            <a:off x="4330571" y="4585342"/>
            <a:ext cx="1077913" cy="497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80310"/>
              </p:ext>
            </p:extLst>
          </p:nvPr>
        </p:nvGraphicFramePr>
        <p:xfrm>
          <a:off x="1874409" y="5896518"/>
          <a:ext cx="3630662" cy="693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22" name="方程式" r:id="rId19" imgW="1257120" imgH="241200" progId="Equation.3">
                  <p:embed/>
                </p:oleObj>
              </mc:Choice>
              <mc:Fallback>
                <p:oleObj name="方程式" r:id="rId19" imgW="1257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409" y="5896518"/>
                        <a:ext cx="3630662" cy="6936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550252"/>
              </p:ext>
            </p:extLst>
          </p:nvPr>
        </p:nvGraphicFramePr>
        <p:xfrm>
          <a:off x="5779341" y="5947918"/>
          <a:ext cx="1035867" cy="576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23" name="方程式" r:id="rId21" imgW="317160" imgH="177480" progId="Equation.3">
                  <p:embed/>
                </p:oleObj>
              </mc:Choice>
              <mc:Fallback>
                <p:oleObj name="方程式" r:id="rId21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9341" y="5947918"/>
                        <a:ext cx="1035867" cy="5763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39157"/>
              </p:ext>
            </p:extLst>
          </p:nvPr>
        </p:nvGraphicFramePr>
        <p:xfrm>
          <a:off x="6231310" y="1597112"/>
          <a:ext cx="225425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24" name="方程式" r:id="rId23" imgW="876240" imgH="393480" progId="Equation.3">
                  <p:embed/>
                </p:oleObj>
              </mc:Choice>
              <mc:Fallback>
                <p:oleObj name="方程式" r:id="rId23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1310" y="1597112"/>
                        <a:ext cx="2254250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40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207" y="4020559"/>
            <a:ext cx="4288759" cy="2531194"/>
          </a:xfrm>
          <a:prstGeom prst="rect">
            <a:avLst/>
          </a:prstGeom>
        </p:spPr>
      </p:pic>
      <p:grpSp>
        <p:nvGrpSpPr>
          <p:cNvPr id="30" name="群組 29"/>
          <p:cNvGrpSpPr/>
          <p:nvPr/>
        </p:nvGrpSpPr>
        <p:grpSpPr>
          <a:xfrm>
            <a:off x="247417" y="1424533"/>
            <a:ext cx="5171873" cy="3596646"/>
            <a:chOff x="247417" y="1424533"/>
            <a:chExt cx="5171873" cy="3596646"/>
          </a:xfrm>
        </p:grpSpPr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7417" y="1477497"/>
              <a:ext cx="2889520" cy="2299822"/>
            </a:xfrm>
            <a:prstGeom prst="rect">
              <a:avLst/>
            </a:prstGeom>
            <a:ln w="38100">
              <a:solidFill>
                <a:srgbClr val="0000FF"/>
              </a:solidFill>
            </a:ln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371587" y="1494508"/>
              <a:ext cx="2047703" cy="2282810"/>
            </a:xfrm>
            <a:prstGeom prst="rect">
              <a:avLst/>
            </a:prstGeom>
            <a:ln w="38100">
              <a:solidFill>
                <a:srgbClr val="0000FF"/>
              </a:solidFill>
            </a:ln>
          </p:spPr>
        </p:pic>
        <p:sp>
          <p:nvSpPr>
            <p:cNvPr id="11" name="矩形 10"/>
            <p:cNvSpPr/>
            <p:nvPr/>
          </p:nvSpPr>
          <p:spPr>
            <a:xfrm>
              <a:off x="1940165" y="4020559"/>
              <a:ext cx="1075751" cy="1000620"/>
            </a:xfrm>
            <a:prstGeom prst="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" name="直線單箭頭接點 13"/>
            <p:cNvCxnSpPr/>
            <p:nvPr/>
          </p:nvCxnSpPr>
          <p:spPr>
            <a:xfrm flipH="1" flipV="1">
              <a:off x="1268621" y="3777319"/>
              <a:ext cx="671544" cy="506875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 flipV="1">
              <a:off x="3015916" y="3777319"/>
              <a:ext cx="1165572" cy="528216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/>
            <p:cNvSpPr txBox="1"/>
            <p:nvPr/>
          </p:nvSpPr>
          <p:spPr>
            <a:xfrm>
              <a:off x="307807" y="1429079"/>
              <a:ext cx="3208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b="1" dirty="0" smtClean="0">
                  <a:solidFill>
                    <a:srgbClr val="0000FF"/>
                  </a:solidFill>
                </a:rPr>
                <a:t>A</a:t>
              </a:r>
              <a:endParaRPr lang="zh-TW" altLang="en-US" sz="2800" b="1" dirty="0">
                <a:solidFill>
                  <a:srgbClr val="0000FF"/>
                </a:solidFill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3369450" y="1424533"/>
              <a:ext cx="3208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b="1" dirty="0" smtClean="0">
                  <a:solidFill>
                    <a:srgbClr val="0000FF"/>
                  </a:solidFill>
                </a:rPr>
                <a:t>B</a:t>
              </a:r>
              <a:endParaRPr lang="zh-TW" altLang="en-US" sz="2800" b="1" dirty="0">
                <a:solidFill>
                  <a:srgbClr val="0000FF"/>
                </a:solidFill>
              </a:endParaRPr>
            </a:p>
          </p:txBody>
        </p:sp>
      </p:grpSp>
      <p:grpSp>
        <p:nvGrpSpPr>
          <p:cNvPr id="31" name="群組 30"/>
          <p:cNvGrpSpPr/>
          <p:nvPr/>
        </p:nvGrpSpPr>
        <p:grpSpPr>
          <a:xfrm>
            <a:off x="3930464" y="1949173"/>
            <a:ext cx="5086225" cy="4570566"/>
            <a:chOff x="3930464" y="1949173"/>
            <a:chExt cx="5086225" cy="4570566"/>
          </a:xfrm>
        </p:grpSpPr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018603" y="2026160"/>
              <a:ext cx="2998086" cy="2130404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018603" y="4284194"/>
              <a:ext cx="2168701" cy="2235545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sp>
          <p:nvSpPr>
            <p:cNvPr id="12" name="矩形 11"/>
            <p:cNvSpPr/>
            <p:nvPr/>
          </p:nvSpPr>
          <p:spPr>
            <a:xfrm>
              <a:off x="3930464" y="4733533"/>
              <a:ext cx="1456742" cy="1474762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1" name="直線單箭頭接點 20"/>
            <p:cNvCxnSpPr/>
            <p:nvPr/>
          </p:nvCxnSpPr>
          <p:spPr>
            <a:xfrm>
              <a:off x="5387206" y="5498144"/>
              <a:ext cx="631397" cy="14867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單箭頭接點 21"/>
            <p:cNvCxnSpPr/>
            <p:nvPr/>
          </p:nvCxnSpPr>
          <p:spPr>
            <a:xfrm flipV="1">
              <a:off x="5387206" y="3459086"/>
              <a:ext cx="631397" cy="1659812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字方塊 27"/>
            <p:cNvSpPr txBox="1"/>
            <p:nvPr/>
          </p:nvSpPr>
          <p:spPr>
            <a:xfrm>
              <a:off x="6050687" y="1949173"/>
              <a:ext cx="3208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b="1" dirty="0" smtClean="0">
                  <a:solidFill>
                    <a:srgbClr val="FF0000"/>
                  </a:solidFill>
                </a:rPr>
                <a:t>A</a:t>
              </a:r>
              <a:endParaRPr lang="zh-TW" altLang="en-US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6050687" y="4210313"/>
              <a:ext cx="3208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b="1" dirty="0" smtClean="0">
                  <a:solidFill>
                    <a:srgbClr val="FF0000"/>
                  </a:solidFill>
                </a:rPr>
                <a:t>B</a:t>
              </a:r>
              <a:endParaRPr lang="zh-TW" altLang="en-US" sz="2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81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2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713879"/>
            <a:ext cx="4288759" cy="253119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365" y="3466385"/>
            <a:ext cx="8234806" cy="3334177"/>
          </a:xfrm>
          <a:prstGeom prst="rect">
            <a:avLst/>
          </a:prstGeom>
        </p:spPr>
      </p:pic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48644"/>
              </p:ext>
            </p:extLst>
          </p:nvPr>
        </p:nvGraphicFramePr>
        <p:xfrm>
          <a:off x="811719" y="2653724"/>
          <a:ext cx="16129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4" name="方程式" r:id="rId5" imgW="749160" imgH="228600" progId="Equation.3">
                  <p:embed/>
                </p:oleObj>
              </mc:Choice>
              <mc:Fallback>
                <p:oleObj name="方程式" r:id="rId5" imgW="749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719" y="2653724"/>
                        <a:ext cx="16129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588897"/>
              </p:ext>
            </p:extLst>
          </p:nvPr>
        </p:nvGraphicFramePr>
        <p:xfrm>
          <a:off x="783365" y="1577568"/>
          <a:ext cx="3166386" cy="10761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5" name="方程式" r:id="rId7" imgW="1346040" imgH="457200" progId="Equation.3">
                  <p:embed/>
                </p:oleObj>
              </mc:Choice>
              <mc:Fallback>
                <p:oleObj name="方程式" r:id="rId7" imgW="1346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365" y="1577568"/>
                        <a:ext cx="3166386" cy="10761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474937"/>
              </p:ext>
            </p:extLst>
          </p:nvPr>
        </p:nvGraphicFramePr>
        <p:xfrm>
          <a:off x="2650253" y="2605965"/>
          <a:ext cx="1935705" cy="541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6" name="方程式" r:id="rId9" imgW="863280" imgH="241200" progId="Equation.3">
                  <p:embed/>
                </p:oleObj>
              </mc:Choice>
              <mc:Fallback>
                <p:oleObj name="方程式" r:id="rId9" imgW="863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0253" y="2605965"/>
                        <a:ext cx="1935705" cy="541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群組 11"/>
          <p:cNvGrpSpPr/>
          <p:nvPr/>
        </p:nvGrpSpPr>
        <p:grpSpPr>
          <a:xfrm>
            <a:off x="811719" y="3896380"/>
            <a:ext cx="971830" cy="1237093"/>
            <a:chOff x="-160111" y="4138862"/>
            <a:chExt cx="971830" cy="1237093"/>
          </a:xfrm>
        </p:grpSpPr>
        <p:sp>
          <p:nvSpPr>
            <p:cNvPr id="10" name="矩形 9"/>
            <p:cNvSpPr/>
            <p:nvPr/>
          </p:nvSpPr>
          <p:spPr>
            <a:xfrm>
              <a:off x="22958" y="4138862"/>
              <a:ext cx="788761" cy="9946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-160111" y="4381344"/>
              <a:ext cx="788761" cy="9946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" name="矩形 12"/>
          <p:cNvSpPr/>
          <p:nvPr/>
        </p:nvSpPr>
        <p:spPr>
          <a:xfrm>
            <a:off x="3679620" y="3466215"/>
            <a:ext cx="767088" cy="399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2758362" y="3437496"/>
            <a:ext cx="914386" cy="399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3183123" y="4236385"/>
            <a:ext cx="1356445" cy="399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3215555" y="4982325"/>
            <a:ext cx="1356445" cy="3997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645643" y="6363208"/>
            <a:ext cx="1356445" cy="4947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6579439" y="4886077"/>
            <a:ext cx="422649" cy="7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7918634" y="3917781"/>
            <a:ext cx="1127891" cy="700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8056402" y="4617856"/>
            <a:ext cx="678223" cy="3132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4206240" y="3897485"/>
            <a:ext cx="2690685" cy="3949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74377"/>
              </p:ext>
            </p:extLst>
          </p:nvPr>
        </p:nvGraphicFramePr>
        <p:xfrm>
          <a:off x="5095969" y="3383617"/>
          <a:ext cx="9112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7" name="方程式" r:id="rId11" imgW="406080" imgH="228600" progId="Equation.3">
                  <p:embed/>
                </p:oleObj>
              </mc:Choice>
              <mc:Fallback>
                <p:oleObj name="方程式" r:id="rId11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969" y="3383617"/>
                        <a:ext cx="91122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916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Chapter 10.3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530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2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72" y="1284659"/>
            <a:ext cx="8234806" cy="3334177"/>
          </a:xfrm>
          <a:prstGeom prst="rect">
            <a:avLst/>
          </a:prstGeom>
        </p:spPr>
      </p:pic>
      <p:sp>
        <p:nvSpPr>
          <p:cNvPr id="6" name="橢圓 5"/>
          <p:cNvSpPr/>
          <p:nvPr/>
        </p:nvSpPr>
        <p:spPr>
          <a:xfrm>
            <a:off x="3907147" y="1715759"/>
            <a:ext cx="2690685" cy="3949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5698922"/>
              </p:ext>
            </p:extLst>
          </p:nvPr>
        </p:nvGraphicFramePr>
        <p:xfrm>
          <a:off x="4796876" y="1201891"/>
          <a:ext cx="9112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8" name="方程式" r:id="rId4" imgW="406080" imgH="228600" progId="Equation.3">
                  <p:embed/>
                </p:oleObj>
              </mc:Choice>
              <mc:Fallback>
                <p:oleObj name="方程式" r:id="rId4" imgW="406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876" y="1201891"/>
                        <a:ext cx="911225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180161"/>
              </p:ext>
            </p:extLst>
          </p:nvPr>
        </p:nvGraphicFramePr>
        <p:xfrm>
          <a:off x="1700719" y="4282830"/>
          <a:ext cx="5801911" cy="12555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9" name="方程式" r:id="rId6" imgW="2819160" imgH="609480" progId="Equation.3">
                  <p:embed/>
                </p:oleObj>
              </mc:Choice>
              <mc:Fallback>
                <p:oleObj name="方程式" r:id="rId6" imgW="28191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719" y="4282830"/>
                        <a:ext cx="5801911" cy="12555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503275"/>
              </p:ext>
            </p:extLst>
          </p:nvPr>
        </p:nvGraphicFramePr>
        <p:xfrm>
          <a:off x="1296423" y="5570453"/>
          <a:ext cx="3600252" cy="1083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0" name="方程式" r:id="rId8" imgW="1473120" imgH="444240" progId="Equation.3">
                  <p:embed/>
                </p:oleObj>
              </mc:Choice>
              <mc:Fallback>
                <p:oleObj name="方程式" r:id="rId8" imgW="14731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423" y="5570453"/>
                        <a:ext cx="3600252" cy="10838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5154361" y="5635321"/>
            <a:ext cx="35370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Do inverse </a:t>
            </a:r>
            <a:r>
              <a:rPr lang="en-US" altLang="zh-TW" sz="2800" dirty="0"/>
              <a:t>L</a:t>
            </a:r>
            <a:r>
              <a:rPr lang="en-US" altLang="zh-TW" sz="2800" dirty="0" smtClean="0"/>
              <a:t>aplace transform to find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/>
              <a:t>C</a:t>
            </a:r>
            <a:r>
              <a:rPr lang="en-US" altLang="zh-TW" sz="2800" dirty="0" smtClean="0"/>
              <a:t>(t)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4132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2</a:t>
            </a:r>
            <a:endParaRPr lang="zh-TW" altLang="en-US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004325"/>
              </p:ext>
            </p:extLst>
          </p:nvPr>
        </p:nvGraphicFramePr>
        <p:xfrm>
          <a:off x="1174082" y="1690689"/>
          <a:ext cx="3600252" cy="1083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2" name="方程式" r:id="rId3" imgW="1473120" imgH="444240" progId="Equation.3">
                  <p:embed/>
                </p:oleObj>
              </mc:Choice>
              <mc:Fallback>
                <p:oleObj name="方程式" r:id="rId3" imgW="14731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082" y="1690689"/>
                        <a:ext cx="3600252" cy="10838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608063"/>
              </p:ext>
            </p:extLst>
          </p:nvPr>
        </p:nvGraphicFramePr>
        <p:xfrm>
          <a:off x="4774334" y="1753186"/>
          <a:ext cx="279241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3" name="方程式" r:id="rId5" imgW="1143000" imgH="393480" progId="Equation.3">
                  <p:embed/>
                </p:oleObj>
              </mc:Choice>
              <mc:Fallback>
                <p:oleObj name="方程式" r:id="rId5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4334" y="1753186"/>
                        <a:ext cx="2792413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5488777"/>
              </p:ext>
            </p:extLst>
          </p:nvPr>
        </p:nvGraphicFramePr>
        <p:xfrm>
          <a:off x="2072440" y="3016252"/>
          <a:ext cx="13335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4" name="方程式" r:id="rId7" imgW="545760" imgH="177480" progId="Equation.3">
                  <p:embed/>
                </p:oleObj>
              </mc:Choice>
              <mc:Fallback>
                <p:oleObj name="方程式" r:id="rId7" imgW="545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2440" y="3016252"/>
                        <a:ext cx="133350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766899"/>
              </p:ext>
            </p:extLst>
          </p:nvPr>
        </p:nvGraphicFramePr>
        <p:xfrm>
          <a:off x="2072440" y="3600371"/>
          <a:ext cx="6796087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5" name="方程式" r:id="rId9" imgW="2781000" imgH="228600" progId="Equation.3">
                  <p:embed/>
                </p:oleObj>
              </mc:Choice>
              <mc:Fallback>
                <p:oleObj name="方程式" r:id="rId9" imgW="278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2440" y="3600371"/>
                        <a:ext cx="6796087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045510"/>
              </p:ext>
            </p:extLst>
          </p:nvPr>
        </p:nvGraphicFramePr>
        <p:xfrm>
          <a:off x="2072440" y="4279580"/>
          <a:ext cx="1116012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6" name="方程式" r:id="rId11" imgW="457200" imgH="177480" progId="Equation.3">
                  <p:embed/>
                </p:oleObj>
              </mc:Choice>
              <mc:Fallback>
                <p:oleObj name="方程式" r:id="rId11" imgW="4572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2440" y="4279580"/>
                        <a:ext cx="1116012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271589"/>
              </p:ext>
            </p:extLst>
          </p:nvPr>
        </p:nvGraphicFramePr>
        <p:xfrm>
          <a:off x="2072440" y="4879822"/>
          <a:ext cx="12700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7" name="方程式" r:id="rId13" imgW="520560" imgH="177480" progId="Equation.3">
                  <p:embed/>
                </p:oleObj>
              </mc:Choice>
              <mc:Fallback>
                <p:oleObj name="方程式" r:id="rId13" imgW="520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2440" y="4879822"/>
                        <a:ext cx="127000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745975"/>
              </p:ext>
            </p:extLst>
          </p:nvPr>
        </p:nvGraphicFramePr>
        <p:xfrm>
          <a:off x="1310440" y="5556023"/>
          <a:ext cx="40640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8" name="方程式" r:id="rId15" imgW="1663560" imgH="393480" progId="Equation.3">
                  <p:embed/>
                </p:oleObj>
              </mc:Choice>
              <mc:Fallback>
                <p:oleObj name="方程式" r:id="rId15" imgW="1663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440" y="5556023"/>
                        <a:ext cx="406400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354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2</a:t>
            </a:r>
            <a:endParaRPr lang="zh-TW" altLang="en-US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595883"/>
              </p:ext>
            </p:extLst>
          </p:nvPr>
        </p:nvGraphicFramePr>
        <p:xfrm>
          <a:off x="765008" y="1690689"/>
          <a:ext cx="40640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5" name="方程式" r:id="rId3" imgW="1663560" imgH="393480" progId="Equation.3">
                  <p:embed/>
                </p:oleObj>
              </mc:Choice>
              <mc:Fallback>
                <p:oleObj name="方程式" r:id="rId3" imgW="16635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008" y="1690689"/>
                        <a:ext cx="406400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9504079"/>
              </p:ext>
            </p:extLst>
          </p:nvPr>
        </p:nvGraphicFramePr>
        <p:xfrm>
          <a:off x="4829008" y="1690688"/>
          <a:ext cx="32258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6" name="方程式" r:id="rId5" imgW="1320480" imgH="431640" progId="Equation.3">
                  <p:embed/>
                </p:oleObj>
              </mc:Choice>
              <mc:Fallback>
                <p:oleObj name="方程式" r:id="rId5" imgW="1320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008" y="1690688"/>
                        <a:ext cx="32258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297168"/>
              </p:ext>
            </p:extLst>
          </p:nvPr>
        </p:nvGraphicFramePr>
        <p:xfrm>
          <a:off x="5910263" y="797260"/>
          <a:ext cx="2605087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7" name="方程式" r:id="rId7" imgW="1066680" imgH="215640" progId="Equation.3">
                  <p:embed/>
                </p:oleObj>
              </mc:Choice>
              <mc:Fallback>
                <p:oleObj name="方程式" r:id="rId7" imgW="1066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0263" y="797260"/>
                        <a:ext cx="2605087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726023"/>
              </p:ext>
            </p:extLst>
          </p:nvPr>
        </p:nvGraphicFramePr>
        <p:xfrm>
          <a:off x="3621339" y="2885031"/>
          <a:ext cx="1954212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8" name="方程式" r:id="rId9" imgW="799920" imgH="241200" progId="Equation.3">
                  <p:embed/>
                </p:oleObj>
              </mc:Choice>
              <mc:Fallback>
                <p:oleObj name="方程式" r:id="rId9" imgW="7999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1339" y="2885031"/>
                        <a:ext cx="1954212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400894"/>
              </p:ext>
            </p:extLst>
          </p:nvPr>
        </p:nvGraphicFramePr>
        <p:xfrm>
          <a:off x="1625600" y="3669465"/>
          <a:ext cx="3938588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9" name="方程式" r:id="rId11" imgW="1612800" imgH="431640" progId="Equation.3">
                  <p:embed/>
                </p:oleObj>
              </mc:Choice>
              <mc:Fallback>
                <p:oleObj name="方程式" r:id="rId11" imgW="1612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3669465"/>
                        <a:ext cx="3938588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869157"/>
              </p:ext>
            </p:extLst>
          </p:nvPr>
        </p:nvGraphicFramePr>
        <p:xfrm>
          <a:off x="1625600" y="4752474"/>
          <a:ext cx="6172200" cy="1050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0" name="方程式" r:id="rId13" imgW="2527200" imgH="431640" progId="Equation.3">
                  <p:embed/>
                </p:oleObj>
              </mc:Choice>
              <mc:Fallback>
                <p:oleObj name="方程式" r:id="rId13" imgW="25272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4752474"/>
                        <a:ext cx="6172200" cy="1050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154617"/>
              </p:ext>
            </p:extLst>
          </p:nvPr>
        </p:nvGraphicFramePr>
        <p:xfrm>
          <a:off x="810501" y="5956303"/>
          <a:ext cx="6327776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01" name="方程式" r:id="rId15" imgW="2590560" imgH="241200" progId="Equation.3">
                  <p:embed/>
                </p:oleObj>
              </mc:Choice>
              <mc:Fallback>
                <p:oleObj name="方程式" r:id="rId15" imgW="2590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501" y="5956303"/>
                        <a:ext cx="6327776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矩形 10"/>
          <p:cNvSpPr/>
          <p:nvPr/>
        </p:nvSpPr>
        <p:spPr>
          <a:xfrm>
            <a:off x="2999874" y="2229852"/>
            <a:ext cx="1829134" cy="45177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6314281" y="1689559"/>
            <a:ext cx="1499561" cy="45177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5" name="直線單箭頭接點 14"/>
          <p:cNvCxnSpPr>
            <a:stCxn id="11" idx="2"/>
          </p:cNvCxnSpPr>
          <p:nvPr/>
        </p:nvCxnSpPr>
        <p:spPr>
          <a:xfrm>
            <a:off x="3914441" y="2681623"/>
            <a:ext cx="454025" cy="294691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/>
          <p:nvPr/>
        </p:nvCxnSpPr>
        <p:spPr>
          <a:xfrm flipV="1">
            <a:off x="7064061" y="1322722"/>
            <a:ext cx="283223" cy="35679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97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53715" y="1362996"/>
            <a:ext cx="7772400" cy="2387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Laplace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. </a:t>
            </a:r>
            <a:r>
              <a:rPr lang="en-US" altLang="zh-TW" dirty="0" err="1" smtClean="0"/>
              <a:t>Phasor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925052" y="3750596"/>
            <a:ext cx="1909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(Chapter 13)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221704" y="3750596"/>
            <a:ext cx="2173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(Chapter 6, 10)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5223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Laplace </a:t>
            </a:r>
            <a:r>
              <a:rPr lang="en-US" altLang="zh-TW" dirty="0" err="1"/>
              <a:t>v.s</a:t>
            </a:r>
            <a:r>
              <a:rPr lang="en-US" altLang="zh-TW" dirty="0"/>
              <a:t>. </a:t>
            </a:r>
            <a:r>
              <a:rPr lang="en-US" altLang="zh-TW" dirty="0" err="1" smtClean="0"/>
              <a:t>Phasor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455782" y="2210262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Complete Response</a:t>
            </a:r>
            <a:endParaRPr lang="zh-TW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5794246" y="4613334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Natural Response</a:t>
            </a:r>
            <a:endParaRPr lang="zh-TW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1300716" y="4613334"/>
            <a:ext cx="2176529" cy="7200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Forced Response</a:t>
            </a:r>
            <a:endParaRPr lang="zh-TW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1300716" y="3300723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Zero State Response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5747752" y="3349331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Zero Input Response</a:t>
            </a:r>
            <a:endParaRPr lang="zh-TW" altLang="en-US" sz="2400" dirty="0"/>
          </a:p>
        </p:txBody>
      </p:sp>
      <p:cxnSp>
        <p:nvCxnSpPr>
          <p:cNvPr id="11" name="直線單箭頭接點 10"/>
          <p:cNvCxnSpPr>
            <a:stCxn id="4" idx="2"/>
            <a:endCxn id="7" idx="0"/>
          </p:cNvCxnSpPr>
          <p:nvPr/>
        </p:nvCxnSpPr>
        <p:spPr>
          <a:xfrm flipH="1">
            <a:off x="2388981" y="2930262"/>
            <a:ext cx="2155066" cy="3704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>
            <a:stCxn id="4" idx="2"/>
            <a:endCxn id="8" idx="0"/>
          </p:cNvCxnSpPr>
          <p:nvPr/>
        </p:nvCxnSpPr>
        <p:spPr>
          <a:xfrm>
            <a:off x="4544047" y="2930262"/>
            <a:ext cx="2291970" cy="4190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7" idx="2"/>
            <a:endCxn id="6" idx="0"/>
          </p:cNvCxnSpPr>
          <p:nvPr/>
        </p:nvCxnSpPr>
        <p:spPr>
          <a:xfrm>
            <a:off x="2388981" y="4020723"/>
            <a:ext cx="0" cy="5926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endCxn id="5" idx="0"/>
          </p:cNvCxnSpPr>
          <p:nvPr/>
        </p:nvCxnSpPr>
        <p:spPr>
          <a:xfrm>
            <a:off x="6882511" y="4069331"/>
            <a:ext cx="0" cy="5440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7" idx="2"/>
            <a:endCxn id="5" idx="0"/>
          </p:cNvCxnSpPr>
          <p:nvPr/>
        </p:nvCxnSpPr>
        <p:spPr>
          <a:xfrm>
            <a:off x="2388981" y="4020723"/>
            <a:ext cx="4493530" cy="5926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935104" y="5329078"/>
            <a:ext cx="2907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>
                <a:solidFill>
                  <a:srgbClr val="00B050"/>
                </a:solidFill>
              </a:rPr>
              <a:t>Phasor</a:t>
            </a:r>
            <a:r>
              <a:rPr lang="en-US" altLang="zh-TW" sz="2400" dirty="0" smtClean="0">
                <a:solidFill>
                  <a:srgbClr val="00B050"/>
                </a:solidFill>
              </a:rPr>
              <a:t> method (chapter 10)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185786" y="4561427"/>
            <a:ext cx="2391603" cy="82399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5686708" y="4571121"/>
            <a:ext cx="2391603" cy="82399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4" name="直線單箭頭接點 33"/>
          <p:cNvCxnSpPr/>
          <p:nvPr/>
        </p:nvCxnSpPr>
        <p:spPr>
          <a:xfrm>
            <a:off x="6988342" y="4156723"/>
            <a:ext cx="0" cy="32060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>
            <a:off x="4652003" y="4401744"/>
            <a:ext cx="581628" cy="755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內容版面配置區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280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Natural Response from Zero Input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024" y="2015934"/>
            <a:ext cx="2923059" cy="207709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4918" y="1891163"/>
            <a:ext cx="2052135" cy="2115387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9" y="4345701"/>
            <a:ext cx="2582283" cy="205528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29089" y="4307406"/>
            <a:ext cx="1877964" cy="2093582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6096003" y="2454314"/>
            <a:ext cx="26996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If we set the initial conditions to be zero (zero-state)</a:t>
            </a:r>
            <a:endParaRPr lang="zh-TW" altLang="en-US" sz="2400" dirty="0"/>
          </a:p>
        </p:txBody>
      </p:sp>
      <p:sp>
        <p:nvSpPr>
          <p:cNvPr id="9" name="向下箭號 8"/>
          <p:cNvSpPr/>
          <p:nvPr/>
        </p:nvSpPr>
        <p:spPr>
          <a:xfrm>
            <a:off x="6966860" y="3888499"/>
            <a:ext cx="638629" cy="827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5921830" y="4938698"/>
            <a:ext cx="3048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Reduce to generalized impedance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5448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Natural </a:t>
            </a:r>
            <a:r>
              <a:rPr lang="en-US" altLang="zh-TW" dirty="0" smtClean="0"/>
              <a:t>Response from </a:t>
            </a:r>
            <a:r>
              <a:rPr lang="en-US" altLang="zh-TW" dirty="0"/>
              <a:t>Zero </a:t>
            </a:r>
            <a:r>
              <a:rPr lang="en-US" altLang="zh-TW" dirty="0" smtClean="0"/>
              <a:t>State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13.11: </a:t>
            </a:r>
            <a:r>
              <a:rPr lang="en-US" altLang="zh-TW" dirty="0" err="1" smtClean="0"/>
              <a:t>Phasor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221" y="2627086"/>
            <a:ext cx="4276723" cy="258766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448809"/>
              </p:ext>
            </p:extLst>
          </p:nvPr>
        </p:nvGraphicFramePr>
        <p:xfrm>
          <a:off x="1345535" y="5447867"/>
          <a:ext cx="23558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1" name="方程式" r:id="rId4" imgW="965160" imgH="228600" progId="Equation.3">
                  <p:embed/>
                </p:oleObj>
              </mc:Choice>
              <mc:Fallback>
                <p:oleObj name="方程式" r:id="rId4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5535" y="5447867"/>
                        <a:ext cx="23558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群組 14"/>
          <p:cNvGrpSpPr/>
          <p:nvPr/>
        </p:nvGrpSpPr>
        <p:grpSpPr>
          <a:xfrm>
            <a:off x="4774519" y="2333625"/>
            <a:ext cx="3987576" cy="3669867"/>
            <a:chOff x="4774519" y="2333625"/>
            <a:chExt cx="3987576" cy="3669867"/>
          </a:xfrm>
        </p:grpSpPr>
        <p:grpSp>
          <p:nvGrpSpPr>
            <p:cNvPr id="10" name="群組 9"/>
            <p:cNvGrpSpPr/>
            <p:nvPr/>
          </p:nvGrpSpPr>
          <p:grpSpPr>
            <a:xfrm>
              <a:off x="4774519" y="3018974"/>
              <a:ext cx="3987576" cy="2984518"/>
              <a:chOff x="4774519" y="3018974"/>
              <a:chExt cx="3987576" cy="2984518"/>
            </a:xfrm>
          </p:grpSpPr>
          <p:pic>
            <p:nvPicPr>
              <p:cNvPr id="5" name="圖片 4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37837" y="3018974"/>
                <a:ext cx="3324258" cy="2258145"/>
              </a:xfrm>
              <a:prstGeom prst="rect">
                <a:avLst/>
              </a:prstGeom>
            </p:spPr>
          </p:pic>
          <p:sp>
            <p:nvSpPr>
              <p:cNvPr id="7" name="向右箭號 6"/>
              <p:cNvSpPr/>
              <p:nvPr/>
            </p:nvSpPr>
            <p:spPr>
              <a:xfrm>
                <a:off x="4774519" y="3949947"/>
                <a:ext cx="578743" cy="563995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aphicFrame>
            <p:nvGraphicFramePr>
              <p:cNvPr id="8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51763273"/>
                  </p:ext>
                </p:extLst>
              </p:nvPr>
            </p:nvGraphicFramePr>
            <p:xfrm>
              <a:off x="6541960" y="5479617"/>
              <a:ext cx="1116012" cy="523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912" name="方程式" r:id="rId7" imgW="457200" imgH="215640" progId="Equation.3">
                      <p:embed/>
                    </p:oleObj>
                  </mc:Choice>
                  <mc:Fallback>
                    <p:oleObj name="方程式" r:id="rId7" imgW="45720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41960" y="5479617"/>
                            <a:ext cx="1116012" cy="5238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579354781"/>
                  </p:ext>
                </p:extLst>
              </p:nvPr>
            </p:nvGraphicFramePr>
            <p:xfrm>
              <a:off x="5374758" y="3449998"/>
              <a:ext cx="351295" cy="4564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913" name="方程式" r:id="rId9" imgW="164880" imgH="215640" progId="Equation.3">
                      <p:embed/>
                    </p:oleObj>
                  </mc:Choice>
                  <mc:Fallback>
                    <p:oleObj name="方程式" r:id="rId9" imgW="1648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74758" y="3449998"/>
                            <a:ext cx="351295" cy="4564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0776088"/>
                </p:ext>
              </p:extLst>
            </p:nvPr>
          </p:nvGraphicFramePr>
          <p:xfrm>
            <a:off x="5976031" y="2495893"/>
            <a:ext cx="215900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14" name="方程式" r:id="rId11" imgW="101520" imgH="215640" progId="Equation.3">
                    <p:embed/>
                  </p:oleObj>
                </mc:Choice>
                <mc:Fallback>
                  <p:oleObj name="方程式" r:id="rId11" imgW="1015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6031" y="2495893"/>
                          <a:ext cx="215900" cy="455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直線單箭頭接點 12"/>
            <p:cNvCxnSpPr/>
            <p:nvPr/>
          </p:nvCxnSpPr>
          <p:spPr>
            <a:xfrm>
              <a:off x="5892510" y="3018974"/>
              <a:ext cx="38294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7600970"/>
                </p:ext>
              </p:extLst>
            </p:nvPr>
          </p:nvGraphicFramePr>
          <p:xfrm>
            <a:off x="6588125" y="2333625"/>
            <a:ext cx="1020763" cy="493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15" name="方程式" r:id="rId13" imgW="419040" imgH="203040" progId="Equation.3">
                    <p:embed/>
                  </p:oleObj>
                </mc:Choice>
                <mc:Fallback>
                  <p:oleObj name="方程式" r:id="rId13" imgW="4190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8125" y="2333625"/>
                          <a:ext cx="1020763" cy="4937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2527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Natural </a:t>
            </a:r>
            <a:r>
              <a:rPr lang="en-US" altLang="zh-TW" dirty="0" smtClean="0"/>
              <a:t>Response from </a:t>
            </a:r>
            <a:r>
              <a:rPr lang="en-US" altLang="zh-TW" dirty="0"/>
              <a:t>Zero </a:t>
            </a:r>
            <a:r>
              <a:rPr lang="en-US" altLang="zh-TW" dirty="0" smtClean="0"/>
              <a:t>State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13.11: </a:t>
            </a:r>
            <a:r>
              <a:rPr lang="en-US" altLang="zh-TW" dirty="0" err="1" smtClean="0"/>
              <a:t>Phasor</a:t>
            </a:r>
            <a:endParaRPr lang="zh-TW" altLang="en-US" dirty="0"/>
          </a:p>
        </p:txBody>
      </p:sp>
      <p:grpSp>
        <p:nvGrpSpPr>
          <p:cNvPr id="15" name="群組 14"/>
          <p:cNvGrpSpPr/>
          <p:nvPr/>
        </p:nvGrpSpPr>
        <p:grpSpPr>
          <a:xfrm>
            <a:off x="483444" y="2506663"/>
            <a:ext cx="3387337" cy="3670300"/>
            <a:chOff x="5374758" y="2333192"/>
            <a:chExt cx="3387337" cy="3670300"/>
          </a:xfrm>
        </p:grpSpPr>
        <p:grpSp>
          <p:nvGrpSpPr>
            <p:cNvPr id="10" name="群組 9"/>
            <p:cNvGrpSpPr/>
            <p:nvPr/>
          </p:nvGrpSpPr>
          <p:grpSpPr>
            <a:xfrm>
              <a:off x="5374758" y="3018974"/>
              <a:ext cx="3387337" cy="2984518"/>
              <a:chOff x="5374758" y="3018974"/>
              <a:chExt cx="3387337" cy="2984518"/>
            </a:xfrm>
          </p:grpSpPr>
          <p:pic>
            <p:nvPicPr>
              <p:cNvPr id="5" name="圖片 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37837" y="3018974"/>
                <a:ext cx="3324258" cy="2258145"/>
              </a:xfrm>
              <a:prstGeom prst="rect">
                <a:avLst/>
              </a:prstGeom>
            </p:spPr>
          </p:pic>
          <p:graphicFrame>
            <p:nvGraphicFramePr>
              <p:cNvPr id="8" name="Object 5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6541960" y="5479617"/>
              <a:ext cx="1116012" cy="5238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83" name="方程式" r:id="rId4" imgW="457200" imgH="215640" progId="Equation.3">
                      <p:embed/>
                    </p:oleObj>
                  </mc:Choice>
                  <mc:Fallback>
                    <p:oleObj name="方程式" r:id="rId4" imgW="45720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541960" y="5479617"/>
                            <a:ext cx="1116012" cy="5238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" name="Object 5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374758" y="3449998"/>
              <a:ext cx="351295" cy="4564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6084" name="方程式" r:id="rId6" imgW="164880" imgH="215640" progId="Equation.3">
                      <p:embed/>
                    </p:oleObj>
                  </mc:Choice>
                  <mc:Fallback>
                    <p:oleObj name="方程式" r:id="rId6" imgW="1648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374758" y="3449998"/>
                            <a:ext cx="351295" cy="4564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1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5976031" y="2495893"/>
            <a:ext cx="215900" cy="455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85" name="方程式" r:id="rId8" imgW="101520" imgH="215640" progId="Equation.3">
                    <p:embed/>
                  </p:oleObj>
                </mc:Choice>
                <mc:Fallback>
                  <p:oleObj name="方程式" r:id="rId8" imgW="1015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76031" y="2495893"/>
                          <a:ext cx="215900" cy="4556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直線單箭頭接點 12"/>
            <p:cNvCxnSpPr/>
            <p:nvPr/>
          </p:nvCxnSpPr>
          <p:spPr>
            <a:xfrm>
              <a:off x="5892510" y="3018974"/>
              <a:ext cx="38294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4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40990816"/>
                </p:ext>
              </p:extLst>
            </p:nvPr>
          </p:nvGraphicFramePr>
          <p:xfrm>
            <a:off x="6588352" y="2333192"/>
            <a:ext cx="1022350" cy="493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86" name="方程式" r:id="rId10" imgW="419040" imgH="203040" progId="Equation.3">
                    <p:embed/>
                  </p:oleObj>
                </mc:Choice>
                <mc:Fallback>
                  <p:oleObj name="方程式" r:id="rId10" imgW="41904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8352" y="2333192"/>
                          <a:ext cx="1022350" cy="493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群組 16"/>
          <p:cNvGrpSpPr/>
          <p:nvPr/>
        </p:nvGrpSpPr>
        <p:grpSpPr>
          <a:xfrm>
            <a:off x="1384139" y="3192445"/>
            <a:ext cx="2900608" cy="2914225"/>
            <a:chOff x="1384139" y="3192445"/>
            <a:chExt cx="2900608" cy="2914225"/>
          </a:xfrm>
        </p:grpSpPr>
        <p:sp>
          <p:nvSpPr>
            <p:cNvPr id="12" name="矩形 11"/>
            <p:cNvSpPr/>
            <p:nvPr/>
          </p:nvSpPr>
          <p:spPr>
            <a:xfrm>
              <a:off x="1384139" y="3192445"/>
              <a:ext cx="2568770" cy="2258145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1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08299022"/>
                </p:ext>
              </p:extLst>
            </p:nvPr>
          </p:nvGraphicFramePr>
          <p:xfrm>
            <a:off x="3292560" y="5520882"/>
            <a:ext cx="992187" cy="585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087" name="方程式" r:id="rId12" imgW="406080" imgH="241200" progId="Equation.3">
                    <p:embed/>
                  </p:oleObj>
                </mc:Choice>
                <mc:Fallback>
                  <p:oleObj name="方程式" r:id="rId12" imgW="4060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92560" y="5520882"/>
                          <a:ext cx="992187" cy="5857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735301"/>
              </p:ext>
            </p:extLst>
          </p:nvPr>
        </p:nvGraphicFramePr>
        <p:xfrm>
          <a:off x="4516898" y="1779588"/>
          <a:ext cx="272891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8" name="方程式" r:id="rId14" imgW="1117440" imgH="393480" progId="Equation.3">
                  <p:embed/>
                </p:oleObj>
              </mc:Choice>
              <mc:Fallback>
                <p:oleObj name="方程式" r:id="rId14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898" y="1779588"/>
                        <a:ext cx="2728913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222726"/>
              </p:ext>
            </p:extLst>
          </p:nvPr>
        </p:nvGraphicFramePr>
        <p:xfrm>
          <a:off x="7289240" y="1722438"/>
          <a:ext cx="151923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9" name="方程式" r:id="rId16" imgW="622080" imgH="431640" progId="Equation.3">
                  <p:embed/>
                </p:oleObj>
              </mc:Choice>
              <mc:Fallback>
                <p:oleObj name="方程式" r:id="rId16" imgW="622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240" y="1722438"/>
                        <a:ext cx="1519238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910907"/>
              </p:ext>
            </p:extLst>
          </p:nvPr>
        </p:nvGraphicFramePr>
        <p:xfrm>
          <a:off x="4516898" y="2702736"/>
          <a:ext cx="1954212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0" name="方程式" r:id="rId18" imgW="799920" imgH="457200" progId="Equation.3">
                  <p:embed/>
                </p:oleObj>
              </mc:Choice>
              <mc:Fallback>
                <p:oleObj name="方程式" r:id="rId18" imgW="7999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898" y="2702736"/>
                        <a:ext cx="1954212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569805"/>
              </p:ext>
            </p:extLst>
          </p:nvPr>
        </p:nvGraphicFramePr>
        <p:xfrm>
          <a:off x="4599026" y="3812399"/>
          <a:ext cx="207803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1" name="方程式" r:id="rId20" imgW="850680" imgH="431640" progId="Equation.3">
                  <p:embed/>
                </p:oleObj>
              </mc:Choice>
              <mc:Fallback>
                <p:oleObj name="方程式" r:id="rId20" imgW="8506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9026" y="3812399"/>
                        <a:ext cx="207803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814441"/>
              </p:ext>
            </p:extLst>
          </p:nvPr>
        </p:nvGraphicFramePr>
        <p:xfrm>
          <a:off x="6675104" y="3791356"/>
          <a:ext cx="1954213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2" name="方程式" r:id="rId22" imgW="799920" imgH="431640" progId="Equation.3">
                  <p:embed/>
                </p:oleObj>
              </mc:Choice>
              <mc:Fallback>
                <p:oleObj name="方程式" r:id="rId22" imgW="7999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5104" y="3791356"/>
                        <a:ext cx="1954213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987521"/>
              </p:ext>
            </p:extLst>
          </p:nvPr>
        </p:nvGraphicFramePr>
        <p:xfrm>
          <a:off x="4792663" y="4837113"/>
          <a:ext cx="1977833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3" name="方程式" r:id="rId24" imgW="876240" imgH="431640" progId="Equation.3">
                  <p:embed/>
                </p:oleObj>
              </mc:Choice>
              <mc:Fallback>
                <p:oleObj name="方程式" r:id="rId24" imgW="876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3" y="4837113"/>
                        <a:ext cx="1977833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530225"/>
              </p:ext>
            </p:extLst>
          </p:nvPr>
        </p:nvGraphicFramePr>
        <p:xfrm>
          <a:off x="4590092" y="5987996"/>
          <a:ext cx="3658012" cy="53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4" name="方程式" r:id="rId26" imgW="1562040" imgH="228600" progId="Equation.3">
                  <p:embed/>
                </p:oleObj>
              </mc:Choice>
              <mc:Fallback>
                <p:oleObj name="方程式" r:id="rId26" imgW="1562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0092" y="5987996"/>
                        <a:ext cx="3658012" cy="53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10361"/>
              </p:ext>
            </p:extLst>
          </p:nvPr>
        </p:nvGraphicFramePr>
        <p:xfrm>
          <a:off x="6763967" y="5031192"/>
          <a:ext cx="2268537" cy="465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95" name="方程式" r:id="rId28" imgW="990360" imgH="203040" progId="Equation.3">
                  <p:embed/>
                </p:oleObj>
              </mc:Choice>
              <mc:Fallback>
                <p:oleObj name="方程式" r:id="rId28" imgW="990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3967" y="5031192"/>
                        <a:ext cx="2268537" cy="465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497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Natural </a:t>
            </a:r>
            <a:r>
              <a:rPr lang="en-US" altLang="zh-TW" dirty="0" smtClean="0"/>
              <a:t>Response from </a:t>
            </a:r>
            <a:r>
              <a:rPr lang="en-US" altLang="zh-TW" dirty="0"/>
              <a:t>Zero </a:t>
            </a:r>
            <a:r>
              <a:rPr lang="en-US" altLang="zh-TW" dirty="0" smtClean="0"/>
              <a:t>State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13.11: Laplace transform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38" y="2685857"/>
            <a:ext cx="4276723" cy="2587667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806241"/>
              </p:ext>
            </p:extLst>
          </p:nvPr>
        </p:nvGraphicFramePr>
        <p:xfrm>
          <a:off x="1279524" y="5473229"/>
          <a:ext cx="23558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方程式" r:id="rId4" imgW="965160" imgH="228600" progId="Equation.3">
                  <p:embed/>
                </p:oleObj>
              </mc:Choice>
              <mc:Fallback>
                <p:oleObj name="方程式" r:id="rId4" imgW="965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524" y="5473229"/>
                        <a:ext cx="23558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圖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8878" y="2557270"/>
            <a:ext cx="3974106" cy="2718220"/>
          </a:xfrm>
          <a:prstGeom prst="rect">
            <a:avLst/>
          </a:prstGeom>
        </p:spPr>
      </p:pic>
      <p:graphicFrame>
        <p:nvGraphicFramePr>
          <p:cNvPr id="1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384874"/>
              </p:ext>
            </p:extLst>
          </p:nvPr>
        </p:nvGraphicFramePr>
        <p:xfrm>
          <a:off x="5722936" y="5183187"/>
          <a:ext cx="2759075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3" name="方程式" r:id="rId7" imgW="1130040" imgH="393480" progId="Equation.3">
                  <p:embed/>
                </p:oleObj>
              </mc:Choice>
              <mc:Fallback>
                <p:oleObj name="方程式" r:id="rId7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6" y="5183187"/>
                        <a:ext cx="2759075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字方塊 16"/>
          <p:cNvSpPr txBox="1"/>
          <p:nvPr/>
        </p:nvSpPr>
        <p:spPr>
          <a:xfrm>
            <a:off x="6407745" y="1709874"/>
            <a:ext cx="24743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Initial condition is  all zero (zero state) 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432273" y="5978477"/>
            <a:ext cx="2474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Laplace Transform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9" name="向右箭號 18"/>
          <p:cNvSpPr/>
          <p:nvPr/>
        </p:nvSpPr>
        <p:spPr>
          <a:xfrm>
            <a:off x="3821854" y="5463339"/>
            <a:ext cx="1734046" cy="4892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886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Natural </a:t>
            </a:r>
            <a:r>
              <a:rPr lang="en-US" altLang="zh-TW" dirty="0" smtClean="0"/>
              <a:t>Response from </a:t>
            </a:r>
            <a:r>
              <a:rPr lang="en-US" altLang="zh-TW" dirty="0"/>
              <a:t>Zero </a:t>
            </a:r>
            <a:r>
              <a:rPr lang="en-US" altLang="zh-TW" dirty="0" smtClean="0"/>
              <a:t>State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Example 13.11: Laplace transform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478" y="2501481"/>
            <a:ext cx="3974106" cy="2718220"/>
          </a:xfrm>
          <a:prstGeom prst="rect">
            <a:avLst/>
          </a:prstGeom>
        </p:spPr>
      </p:pic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764777"/>
              </p:ext>
            </p:extLst>
          </p:nvPr>
        </p:nvGraphicFramePr>
        <p:xfrm>
          <a:off x="1284286" y="5219701"/>
          <a:ext cx="2759075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5" name="方程式" r:id="rId4" imgW="1130040" imgH="393480" progId="Equation.3">
                  <p:embed/>
                </p:oleObj>
              </mc:Choice>
              <mc:Fallback>
                <p:oleObj name="方程式" r:id="rId4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6" y="5219701"/>
                        <a:ext cx="2759075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950188"/>
              </p:ext>
            </p:extLst>
          </p:nvPr>
        </p:nvGraphicFramePr>
        <p:xfrm>
          <a:off x="4572000" y="2336800"/>
          <a:ext cx="288448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6" name="方程式" r:id="rId6" imgW="1180800" imgH="431640" progId="Equation.3">
                  <p:embed/>
                </p:oleObj>
              </mc:Choice>
              <mc:Fallback>
                <p:oleObj name="方程式" r:id="rId6" imgW="1180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336800"/>
                        <a:ext cx="288448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655382"/>
              </p:ext>
            </p:extLst>
          </p:nvPr>
        </p:nvGraphicFramePr>
        <p:xfrm>
          <a:off x="4762498" y="3214291"/>
          <a:ext cx="3068638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7" name="方程式" r:id="rId8" imgW="1257120" imgH="431640" progId="Equation.3">
                  <p:embed/>
                </p:oleObj>
              </mc:Choice>
              <mc:Fallback>
                <p:oleObj name="方程式" r:id="rId8" imgW="1257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498" y="3214291"/>
                        <a:ext cx="3068638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440438"/>
              </p:ext>
            </p:extLst>
          </p:nvPr>
        </p:nvGraphicFramePr>
        <p:xfrm>
          <a:off x="4744240" y="4263629"/>
          <a:ext cx="4029075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8" name="方程式" r:id="rId10" imgW="1650960" imgH="431640" progId="Equation.3">
                  <p:embed/>
                </p:oleObj>
              </mc:Choice>
              <mc:Fallback>
                <p:oleObj name="方程式" r:id="rId10" imgW="1650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4240" y="4263629"/>
                        <a:ext cx="4029075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835765"/>
              </p:ext>
            </p:extLst>
          </p:nvPr>
        </p:nvGraphicFramePr>
        <p:xfrm>
          <a:off x="4514850" y="5424090"/>
          <a:ext cx="3657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9" name="方程式" r:id="rId12" imgW="1562040" imgH="457200" progId="Equation.3">
                  <p:embed/>
                </p:oleObj>
              </mc:Choice>
              <mc:Fallback>
                <p:oleObj name="方程式" r:id="rId12" imgW="156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5424090"/>
                        <a:ext cx="36576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直線接點 6"/>
          <p:cNvCxnSpPr/>
          <p:nvPr/>
        </p:nvCxnSpPr>
        <p:spPr>
          <a:xfrm>
            <a:off x="4514850" y="6490890"/>
            <a:ext cx="1828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6381750" y="5231607"/>
            <a:ext cx="233441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群組 22"/>
          <p:cNvGrpSpPr/>
          <p:nvPr/>
        </p:nvGrpSpPr>
        <p:grpSpPr>
          <a:xfrm>
            <a:off x="6582566" y="5918428"/>
            <a:ext cx="1873056" cy="830997"/>
            <a:chOff x="6582566" y="5918428"/>
            <a:chExt cx="1873056" cy="830997"/>
          </a:xfrm>
        </p:grpSpPr>
        <p:sp>
          <p:nvSpPr>
            <p:cNvPr id="9" name="向右箭號 8"/>
            <p:cNvSpPr/>
            <p:nvPr/>
          </p:nvSpPr>
          <p:spPr>
            <a:xfrm>
              <a:off x="6582566" y="6088461"/>
              <a:ext cx="327823" cy="54768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6974483" y="5918428"/>
              <a:ext cx="1481139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>
                  <a:solidFill>
                    <a:srgbClr val="0000FF"/>
                  </a:solidFill>
                </a:rPr>
                <a:t>Natural </a:t>
              </a:r>
            </a:p>
            <a:p>
              <a:pPr algn="ctr"/>
              <a:r>
                <a:rPr lang="en-US" altLang="zh-TW" sz="2400" dirty="0" smtClean="0">
                  <a:solidFill>
                    <a:srgbClr val="0000FF"/>
                  </a:solidFill>
                </a:rPr>
                <a:t>Response</a:t>
              </a:r>
              <a:endParaRPr lang="zh-TW" altLang="en-US" sz="24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106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are we considering?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519951" y="1690689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Complete Response</a:t>
            </a:r>
            <a:endParaRPr lang="zh-TW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5508798" y="4198322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Natural Response</a:t>
            </a:r>
            <a:endParaRPr lang="zh-TW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1753445" y="4232657"/>
            <a:ext cx="2176529" cy="7200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Forced Response</a:t>
            </a:r>
            <a:endParaRPr lang="zh-TW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1753445" y="2920046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Zero State Response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5469021" y="2914037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Zero Input Response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5510274" y="5588037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Transient Response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1784393" y="5588037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Steady State Response</a:t>
            </a:r>
            <a:endParaRPr lang="zh-TW" altLang="en-US" sz="2400" dirty="0"/>
          </a:p>
        </p:txBody>
      </p:sp>
      <p:cxnSp>
        <p:nvCxnSpPr>
          <p:cNvPr id="18" name="直線單箭頭接點 17"/>
          <p:cNvCxnSpPr>
            <a:endCxn id="7" idx="0"/>
          </p:cNvCxnSpPr>
          <p:nvPr/>
        </p:nvCxnSpPr>
        <p:spPr>
          <a:xfrm flipH="1">
            <a:off x="2841710" y="2429211"/>
            <a:ext cx="1403985" cy="49083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endCxn id="8" idx="0"/>
          </p:cNvCxnSpPr>
          <p:nvPr/>
        </p:nvCxnSpPr>
        <p:spPr>
          <a:xfrm>
            <a:off x="5198195" y="2429211"/>
            <a:ext cx="1359091" cy="4848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7" idx="2"/>
            <a:endCxn id="6" idx="0"/>
          </p:cNvCxnSpPr>
          <p:nvPr/>
        </p:nvCxnSpPr>
        <p:spPr>
          <a:xfrm>
            <a:off x="2841710" y="3640046"/>
            <a:ext cx="0" cy="5926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endCxn id="5" idx="0"/>
          </p:cNvCxnSpPr>
          <p:nvPr/>
        </p:nvCxnSpPr>
        <p:spPr>
          <a:xfrm>
            <a:off x="6597063" y="3644664"/>
            <a:ext cx="0" cy="55365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7" idx="2"/>
          </p:cNvCxnSpPr>
          <p:nvPr/>
        </p:nvCxnSpPr>
        <p:spPr>
          <a:xfrm>
            <a:off x="2841710" y="3640046"/>
            <a:ext cx="3599196" cy="5114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29" idx="2"/>
          </p:cNvCxnSpPr>
          <p:nvPr/>
        </p:nvCxnSpPr>
        <p:spPr>
          <a:xfrm>
            <a:off x="2847614" y="4963284"/>
            <a:ext cx="3593292" cy="5819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endCxn id="10" idx="0"/>
          </p:cNvCxnSpPr>
          <p:nvPr/>
        </p:nvCxnSpPr>
        <p:spPr>
          <a:xfrm>
            <a:off x="2825668" y="4955804"/>
            <a:ext cx="0" cy="63223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1784393" y="5591184"/>
            <a:ext cx="2188338" cy="72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891845" y="1627279"/>
            <a:ext cx="5558711" cy="8548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1923842" y="1832128"/>
            <a:ext cx="1596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Final target</a:t>
            </a:r>
            <a:endParaRPr lang="zh-TW" altLang="en-US" sz="2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5754201" y="1652084"/>
            <a:ext cx="2176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What really observed</a:t>
            </a:r>
            <a:endParaRPr lang="zh-TW" altLang="en-US" sz="2400" dirty="0"/>
          </a:p>
        </p:txBody>
      </p:sp>
      <p:sp>
        <p:nvSpPr>
          <p:cNvPr id="29" name="矩形 28"/>
          <p:cNvSpPr/>
          <p:nvPr/>
        </p:nvSpPr>
        <p:spPr>
          <a:xfrm>
            <a:off x="1753445" y="4243284"/>
            <a:ext cx="2188338" cy="72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199177" y="5717204"/>
            <a:ext cx="155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Chapter 6</a:t>
            </a:r>
            <a:endParaRPr lang="zh-TW" altLang="en-US" sz="2400" dirty="0"/>
          </a:p>
        </p:txBody>
      </p:sp>
      <p:cxnSp>
        <p:nvCxnSpPr>
          <p:cNvPr id="32" name="直線單箭頭接點 31"/>
          <p:cNvCxnSpPr/>
          <p:nvPr/>
        </p:nvCxnSpPr>
        <p:spPr>
          <a:xfrm flipH="1">
            <a:off x="6599142" y="4946115"/>
            <a:ext cx="2080" cy="6697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文字方塊 33"/>
          <p:cNvSpPr txBox="1"/>
          <p:nvPr/>
        </p:nvSpPr>
        <p:spPr>
          <a:xfrm>
            <a:off x="199178" y="4361824"/>
            <a:ext cx="1554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/>
              <a:t>Chapter 10</a:t>
            </a:r>
            <a:endParaRPr lang="zh-TW" altLang="en-US" sz="24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7411382" y="1624291"/>
            <a:ext cx="1554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Laplace</a:t>
            </a:r>
          </a:p>
          <a:p>
            <a:r>
              <a:rPr lang="en-US" altLang="zh-TW" sz="2400" dirty="0" smtClean="0">
                <a:solidFill>
                  <a:srgbClr val="FF0000"/>
                </a:solidFill>
              </a:rPr>
              <a:t>Transform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0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7" grpId="0" animBg="1"/>
      <p:bldP spid="27" grpId="0" animBg="1"/>
      <p:bldP spid="28" grpId="0"/>
      <p:bldP spid="26" grpId="0"/>
      <p:bldP spid="29" grpId="0" animBg="1"/>
      <p:bldP spid="30" grpId="0"/>
      <p:bldP spid="34" grpId="0"/>
      <p:bldP spid="4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actually happens </a:t>
            </a:r>
            <a:br>
              <a:rPr lang="en-US" altLang="zh-TW" dirty="0" smtClean="0"/>
            </a:br>
            <a:r>
              <a:rPr lang="en-US" altLang="zh-TW" dirty="0" smtClean="0"/>
              <a:t>in Chapter 10 and 11</a:t>
            </a:r>
            <a:endParaRPr lang="zh-TW" altLang="en-US" dirty="0"/>
          </a:p>
        </p:txBody>
      </p:sp>
      <p:grpSp>
        <p:nvGrpSpPr>
          <p:cNvPr id="7" name="群組 6"/>
          <p:cNvGrpSpPr/>
          <p:nvPr/>
        </p:nvGrpSpPr>
        <p:grpSpPr>
          <a:xfrm>
            <a:off x="2351087" y="1690689"/>
            <a:ext cx="2495550" cy="1890712"/>
            <a:chOff x="2857500" y="1938338"/>
            <a:chExt cx="2495550" cy="1890712"/>
          </a:xfrm>
        </p:grpSpPr>
        <p:sp>
          <p:nvSpPr>
            <p:cNvPr id="4" name="矩形 3"/>
            <p:cNvSpPr/>
            <p:nvPr/>
          </p:nvSpPr>
          <p:spPr>
            <a:xfrm>
              <a:off x="2857500" y="2457450"/>
              <a:ext cx="2495550" cy="1371600"/>
            </a:xfrm>
            <a:prstGeom prst="rect">
              <a:avLst/>
            </a:prstGeom>
            <a:noFill/>
            <a:ln w="635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文字方塊 4"/>
            <p:cNvSpPr txBox="1"/>
            <p:nvPr/>
          </p:nvSpPr>
          <p:spPr>
            <a:xfrm>
              <a:off x="3162300" y="1938338"/>
              <a:ext cx="18859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Circuit, Filter</a:t>
              </a:r>
              <a:endParaRPr lang="zh-TW" altLang="en-US" sz="2400" dirty="0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34614766"/>
                </p:ext>
              </p:extLst>
            </p:nvPr>
          </p:nvGraphicFramePr>
          <p:xfrm>
            <a:off x="2974181" y="2618581"/>
            <a:ext cx="2262188" cy="1049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74" name="方程式" r:id="rId3" imgW="927000" imgH="431640" progId="Equation.3">
                    <p:embed/>
                  </p:oleObj>
                </mc:Choice>
                <mc:Fallback>
                  <p:oleObj name="方程式" r:id="rId3" imgW="9270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4181" y="2618581"/>
                          <a:ext cx="2262188" cy="1049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3261127"/>
              </p:ext>
            </p:extLst>
          </p:nvPr>
        </p:nvGraphicFramePr>
        <p:xfrm>
          <a:off x="5730080" y="2341322"/>
          <a:ext cx="28257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5" name="方程式" r:id="rId5" imgW="1206360" imgH="228600" progId="Equation.3">
                  <p:embed/>
                </p:oleObj>
              </mc:Choice>
              <mc:Fallback>
                <p:oleObj name="方程式" r:id="rId5" imgW="1206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080" y="2341322"/>
                        <a:ext cx="282575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200983"/>
              </p:ext>
            </p:extLst>
          </p:nvPr>
        </p:nvGraphicFramePr>
        <p:xfrm>
          <a:off x="336550" y="2636045"/>
          <a:ext cx="1333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6" name="方程式" r:id="rId7" imgW="545760" imgH="177480" progId="Equation.3">
                  <p:embed/>
                </p:oleObj>
              </mc:Choice>
              <mc:Fallback>
                <p:oleObj name="方程式" r:id="rId7" imgW="545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" y="2636045"/>
                        <a:ext cx="1333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單箭頭接點 10"/>
          <p:cNvCxnSpPr/>
          <p:nvPr/>
        </p:nvCxnSpPr>
        <p:spPr>
          <a:xfrm>
            <a:off x="1727200" y="2902745"/>
            <a:ext cx="528637" cy="0"/>
          </a:xfrm>
          <a:prstGeom prst="straightConnector1">
            <a:avLst/>
          </a:prstGeom>
          <a:ln w="635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>
            <a:off x="4887117" y="2601071"/>
            <a:ext cx="802483" cy="0"/>
          </a:xfrm>
          <a:prstGeom prst="straightConnector1">
            <a:avLst/>
          </a:prstGeom>
          <a:ln w="635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>
            <a:off x="4833422" y="3576299"/>
            <a:ext cx="685802" cy="372055"/>
          </a:xfrm>
          <a:prstGeom prst="straightConnector1">
            <a:avLst/>
          </a:prstGeom>
          <a:ln w="635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661589"/>
              </p:ext>
            </p:extLst>
          </p:nvPr>
        </p:nvGraphicFramePr>
        <p:xfrm>
          <a:off x="5672136" y="3700928"/>
          <a:ext cx="2081213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77" name="方程式" r:id="rId9" imgW="888840" imgH="203040" progId="Equation.3">
                  <p:embed/>
                </p:oleObj>
              </mc:Choice>
              <mc:Fallback>
                <p:oleObj name="方程式" r:id="rId9" imgW="888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2136" y="3700928"/>
                        <a:ext cx="2081213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6573043" y="2796049"/>
            <a:ext cx="2454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Forced response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586604" y="4107712"/>
            <a:ext cx="2454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Natural response (for zero state)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5546784" y="4962301"/>
            <a:ext cx="31265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The complex frequency corresponding to poles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cxnSp>
        <p:nvCxnSpPr>
          <p:cNvPr id="21" name="直線單箭頭接點 20"/>
          <p:cNvCxnSpPr/>
          <p:nvPr/>
        </p:nvCxnSpPr>
        <p:spPr>
          <a:xfrm>
            <a:off x="3424690" y="3587222"/>
            <a:ext cx="0" cy="630642"/>
          </a:xfrm>
          <a:prstGeom prst="straightConnector1">
            <a:avLst/>
          </a:prstGeom>
          <a:ln w="635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2485289" y="4919707"/>
            <a:ext cx="24542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Natural response (for zero input)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991518" y="4176523"/>
            <a:ext cx="29626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If the initial condition is not zero</a:t>
            </a:r>
            <a:endParaRPr lang="zh-TW" altLang="en-US" sz="2400" dirty="0"/>
          </a:p>
        </p:txBody>
      </p:sp>
      <p:sp>
        <p:nvSpPr>
          <p:cNvPr id="26" name="向右箭號 25"/>
          <p:cNvSpPr/>
          <p:nvPr/>
        </p:nvSpPr>
        <p:spPr>
          <a:xfrm>
            <a:off x="2109052" y="5117408"/>
            <a:ext cx="359569" cy="4154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4241731" y="6080869"/>
            <a:ext cx="2344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dirty="0">
                <a:solidFill>
                  <a:srgbClr val="FF0000"/>
                </a:solidFill>
              </a:rPr>
              <a:t>vanish eventually</a:t>
            </a:r>
          </a:p>
        </p:txBody>
      </p:sp>
      <p:sp>
        <p:nvSpPr>
          <p:cNvPr id="28" name="左大括弧 27"/>
          <p:cNvSpPr/>
          <p:nvPr/>
        </p:nvSpPr>
        <p:spPr>
          <a:xfrm rot="16200000">
            <a:off x="5259256" y="2433157"/>
            <a:ext cx="309825" cy="6845300"/>
          </a:xfrm>
          <a:prstGeom prst="leftBrace">
            <a:avLst>
              <a:gd name="adj1" fmla="val 91450"/>
              <a:gd name="adj2" fmla="val 50000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357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4" grpId="0"/>
      <p:bldP spid="25" grpId="0"/>
      <p:bldP spid="26" grpId="0" animBg="1"/>
      <p:bldP spid="27" grpId="0"/>
      <p:bldP spid="2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13.51</a:t>
            </a:r>
            <a:r>
              <a:rPr lang="en-US" altLang="zh-TW" dirty="0"/>
              <a:t>, </a:t>
            </a:r>
            <a:r>
              <a:rPr lang="en-US" altLang="zh-TW" dirty="0" smtClean="0"/>
              <a:t>13.57</a:t>
            </a:r>
            <a:r>
              <a:rPr lang="en-US" altLang="zh-TW" dirty="0" smtClean="0"/>
              <a:t>,</a:t>
            </a:r>
            <a:r>
              <a:rPr lang="zh-TW" altLang="en-US" dirty="0" smtClean="0"/>
              <a:t> </a:t>
            </a:r>
            <a:r>
              <a:rPr lang="en-US" altLang="zh-TW" dirty="0" smtClean="0"/>
              <a:t>13.58</a:t>
            </a:r>
            <a:r>
              <a:rPr lang="en-US" altLang="zh-TW" dirty="0"/>
              <a:t>, </a:t>
            </a:r>
            <a:r>
              <a:rPr lang="en-US" altLang="zh-TW" dirty="0" smtClean="0"/>
              <a:t>13.63</a:t>
            </a:r>
            <a:r>
              <a:rPr lang="en-US" altLang="zh-TW" dirty="0"/>
              <a:t>, </a:t>
            </a:r>
            <a:r>
              <a:rPr lang="en-US" altLang="zh-TW" dirty="0" smtClean="0"/>
              <a:t>13.65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231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ic.sc.chinaz.com/files/pic/pic9/201410/apic669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381" y="1331410"/>
            <a:ext cx="8053137" cy="452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942096" y="5849225"/>
            <a:ext cx="515753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800" dirty="0"/>
              <a:t>http://sc.chinaz.com/tupian/141029398971.htm</a:t>
            </a:r>
          </a:p>
        </p:txBody>
      </p:sp>
    </p:spTree>
    <p:extLst>
      <p:ext uri="{BB962C8B-B14F-4D97-AF65-F5344CB8AC3E}">
        <p14:creationId xmlns:p14="http://schemas.microsoft.com/office/powerpoint/2010/main" val="84310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Answer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13.51: y(t)=2-12te</a:t>
            </a:r>
            <a:r>
              <a:rPr lang="en-US" altLang="zh-TW" baseline="30000" dirty="0" smtClean="0"/>
              <a:t>-3t</a:t>
            </a:r>
            <a:r>
              <a:rPr lang="en-US" altLang="zh-TW" dirty="0" smtClean="0"/>
              <a:t>+e</a:t>
            </a:r>
            <a:r>
              <a:rPr lang="en-US" altLang="zh-TW" baseline="30000" dirty="0" smtClean="0"/>
              <a:t>-3t</a:t>
            </a:r>
            <a:r>
              <a:rPr lang="en-US" altLang="zh-TW" dirty="0" smtClean="0"/>
              <a:t>-3e</a:t>
            </a:r>
            <a:r>
              <a:rPr lang="en-US" altLang="zh-TW" baseline="30000" dirty="0" smtClean="0"/>
              <a:t>-5t</a:t>
            </a:r>
          </a:p>
          <a:p>
            <a:r>
              <a:rPr lang="en-US" altLang="zh-TW" dirty="0" smtClean="0"/>
              <a:t>13.57:</a:t>
            </a:r>
            <a:r>
              <a:rPr lang="zh-TW" altLang="en-US" dirty="0" smtClean="0"/>
              <a:t> </a:t>
            </a:r>
            <a:r>
              <a:rPr lang="en-US" altLang="zh-TW" dirty="0" smtClean="0"/>
              <a:t>y(t)=-3 + 3.35e</a:t>
            </a:r>
            <a:r>
              <a:rPr lang="en-US" altLang="zh-TW" baseline="30000" dirty="0" smtClean="0"/>
              <a:t>-t</a:t>
            </a:r>
            <a:r>
              <a:rPr lang="en-US" altLang="zh-TW" dirty="0" smtClean="0"/>
              <a:t>cos(2t-26.6</a:t>
            </a:r>
            <a:r>
              <a:rPr lang="zh-TW" altLang="en-US" baseline="300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13.58: i1(t)=8e</a:t>
            </a:r>
            <a:r>
              <a:rPr lang="en-US" altLang="zh-TW" baseline="30000" dirty="0" smtClean="0"/>
              <a:t>-4t</a:t>
            </a:r>
            <a:r>
              <a:rPr lang="en-US" altLang="zh-TW" dirty="0" smtClean="0"/>
              <a:t> – 2e</a:t>
            </a:r>
            <a:r>
              <a:rPr lang="en-US" altLang="zh-TW" baseline="30000" dirty="0" smtClean="0"/>
              <a:t>-10t</a:t>
            </a:r>
          </a:p>
          <a:p>
            <a:r>
              <a:rPr lang="en-US" altLang="zh-TW" dirty="0" smtClean="0"/>
              <a:t>13.63: v1(t)=23.6e</a:t>
            </a:r>
            <a:r>
              <a:rPr lang="en-US" altLang="zh-TW" baseline="30000" dirty="0" smtClean="0"/>
              <a:t>3t</a:t>
            </a:r>
            <a:r>
              <a:rPr lang="en-US" altLang="zh-TW" dirty="0" smtClean="0"/>
              <a:t>cos(4t-32.0</a:t>
            </a:r>
            <a:r>
              <a:rPr lang="zh-TW" altLang="en-US" baseline="30000" dirty="0">
                <a:latin typeface="新細明體" panose="02020500000000000000" pitchFamily="18" charset="-120"/>
              </a:rPr>
              <a:t>。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13.65: VL(s)=20/(s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+14s+40), VL(0+)=0, VL’(0+)=20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62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Laplace Transform </a:t>
            </a:r>
            <a:br>
              <a:rPr lang="en-US" altLang="zh-TW" dirty="0" smtClean="0"/>
            </a:br>
            <a:r>
              <a:rPr lang="en-US" altLang="zh-TW" dirty="0" smtClean="0"/>
              <a:t>for Circuit Analysis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764510" y="5102254"/>
            <a:ext cx="2871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現</a:t>
            </a:r>
            <a:r>
              <a:rPr lang="zh-TW" altLang="en-US" sz="2400" dirty="0"/>
              <a:t>實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764510" y="2392922"/>
            <a:ext cx="2871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第 </a:t>
            </a:r>
            <a:r>
              <a:rPr lang="en-US" altLang="zh-TW" sz="2400" dirty="0" smtClean="0"/>
              <a:t>N</a:t>
            </a:r>
            <a:r>
              <a:rPr lang="zh-TW" altLang="en-US" sz="2400" dirty="0" smtClean="0"/>
              <a:t> 層夢境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943600" y="2184060"/>
            <a:ext cx="2406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小</a:t>
            </a:r>
            <a:r>
              <a:rPr lang="zh-TW" altLang="en-US" sz="2400" dirty="0"/>
              <a:t>開</a:t>
            </a:r>
            <a:r>
              <a:rPr lang="zh-TW" altLang="en-US" sz="2400" dirty="0" smtClean="0"/>
              <a:t>有了不要繼承父業的念頭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173203" y="5027394"/>
            <a:ext cx="2120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小開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競爭對手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解散公司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-101740" y="3793209"/>
            <a:ext cx="2871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進入夢境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7093870" y="3649859"/>
            <a:ext cx="1435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清醒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601453" y="5509629"/>
            <a:ext cx="1941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直接說服</a:t>
            </a:r>
            <a:endParaRPr lang="en-US" altLang="zh-TW" sz="2400" dirty="0" smtClean="0"/>
          </a:p>
          <a:p>
            <a:pPr algn="ctr"/>
            <a:r>
              <a:rPr lang="zh-TW" altLang="en-US" sz="2400" dirty="0" smtClean="0"/>
              <a:t>小開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903437" y="2844981"/>
            <a:ext cx="3537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小開的父親說：</a:t>
            </a:r>
            <a:endParaRPr lang="zh-TW" altLang="en-US" sz="2400" dirty="0"/>
          </a:p>
        </p:txBody>
      </p:sp>
      <p:sp>
        <p:nvSpPr>
          <p:cNvPr id="12" name="向右箭號 11"/>
          <p:cNvSpPr/>
          <p:nvPr/>
        </p:nvSpPr>
        <p:spPr>
          <a:xfrm>
            <a:off x="3243010" y="5134492"/>
            <a:ext cx="2743200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 rot="16200000">
            <a:off x="1227993" y="3746711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3200400" y="2386801"/>
            <a:ext cx="2743200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 rot="16200000" flipH="1" flipV="1">
            <a:off x="6126347" y="3746711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十字形 15"/>
          <p:cNvSpPr/>
          <p:nvPr/>
        </p:nvSpPr>
        <p:spPr>
          <a:xfrm rot="2459056">
            <a:off x="4143959" y="4906754"/>
            <a:ext cx="823986" cy="852666"/>
          </a:xfrm>
          <a:prstGeom prst="plus">
            <a:avLst>
              <a:gd name="adj" fmla="val 390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2823162" y="3215822"/>
            <a:ext cx="3652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solidFill>
                  <a:srgbClr val="000000"/>
                </a:solidFill>
                <a:latin typeface="Helvetica Neue"/>
              </a:rPr>
              <a:t> "I'm disappointed that you're trying so hard to be me."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8504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Laplace Transform </a:t>
            </a:r>
            <a:br>
              <a:rPr lang="en-US" altLang="zh-TW" dirty="0" smtClean="0"/>
            </a:br>
            <a:r>
              <a:rPr lang="en-US" altLang="zh-TW" dirty="0" smtClean="0"/>
              <a:t>for Circuit Analysis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01575" y="4959627"/>
            <a:ext cx="2871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Circuit in </a:t>
            </a:r>
          </a:p>
          <a:p>
            <a:pPr algn="ctr"/>
            <a:r>
              <a:rPr lang="en-US" altLang="zh-TW" sz="2400" dirty="0" smtClean="0"/>
              <a:t>time domain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01575" y="2151695"/>
            <a:ext cx="2871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Circuit in </a:t>
            </a:r>
          </a:p>
          <a:p>
            <a:pPr algn="ctr"/>
            <a:r>
              <a:rPr lang="en-US" altLang="zh-TW" sz="2400" dirty="0"/>
              <a:t>s</a:t>
            </a:r>
            <a:r>
              <a:rPr lang="en-US" altLang="zh-TW" sz="2400" dirty="0" smtClean="0"/>
              <a:t>-domain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531519" y="2151694"/>
            <a:ext cx="2871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Branch variables </a:t>
            </a:r>
          </a:p>
          <a:p>
            <a:pPr algn="ctr"/>
            <a:r>
              <a:rPr lang="en-US" altLang="zh-TW" sz="2400" dirty="0" smtClean="0"/>
              <a:t>in s-domain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643814" y="4959627"/>
            <a:ext cx="2871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Branch variables </a:t>
            </a:r>
          </a:p>
          <a:p>
            <a:pPr algn="ctr"/>
            <a:r>
              <a:rPr lang="en-US" altLang="zh-TW" sz="2400" dirty="0" smtClean="0"/>
              <a:t>in time domain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-215313" y="3630061"/>
            <a:ext cx="2871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Laplace </a:t>
            </a:r>
          </a:p>
          <a:p>
            <a:pPr algn="ctr"/>
            <a:r>
              <a:rPr lang="en-US" altLang="zh-TW" sz="2400" dirty="0" smtClean="0"/>
              <a:t>Transform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6474508" y="3309720"/>
            <a:ext cx="2871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Inverse</a:t>
            </a:r>
          </a:p>
          <a:p>
            <a:pPr algn="ctr"/>
            <a:r>
              <a:rPr lang="en-US" altLang="zh-TW" sz="2400" dirty="0" smtClean="0"/>
              <a:t>Laplace </a:t>
            </a:r>
          </a:p>
          <a:p>
            <a:pPr algn="ctr"/>
            <a:r>
              <a:rPr lang="en-US" altLang="zh-TW" sz="2400" dirty="0" smtClean="0"/>
              <a:t>Transform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585406" y="5615755"/>
            <a:ext cx="19410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Differential Equation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618381" y="2860143"/>
            <a:ext cx="3537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Node Analysis, Mesh Analysis, </a:t>
            </a:r>
            <a:r>
              <a:rPr lang="en-US" altLang="zh-TW" sz="2400" dirty="0" err="1" smtClean="0"/>
              <a:t>Thevenin</a:t>
            </a:r>
            <a:r>
              <a:rPr lang="en-US" altLang="zh-TW" sz="2400" dirty="0" smtClean="0"/>
              <a:t>, Norton Superposition ……</a:t>
            </a:r>
            <a:endParaRPr lang="zh-TW" altLang="en-US" sz="2400" dirty="0"/>
          </a:p>
        </p:txBody>
      </p:sp>
      <p:sp>
        <p:nvSpPr>
          <p:cNvPr id="12" name="向右箭號 11"/>
          <p:cNvSpPr/>
          <p:nvPr/>
        </p:nvSpPr>
        <p:spPr>
          <a:xfrm>
            <a:off x="3130715" y="5134492"/>
            <a:ext cx="2743200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右箭號 12"/>
          <p:cNvSpPr/>
          <p:nvPr/>
        </p:nvSpPr>
        <p:spPr>
          <a:xfrm rot="16200000">
            <a:off x="1115698" y="3746711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3088105" y="2386801"/>
            <a:ext cx="2743200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 rot="16200000" flipH="1" flipV="1">
            <a:off x="6014052" y="3746711"/>
            <a:ext cx="1944569" cy="481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十字形 17"/>
          <p:cNvSpPr/>
          <p:nvPr/>
        </p:nvSpPr>
        <p:spPr>
          <a:xfrm rot="2459056">
            <a:off x="4031664" y="4906754"/>
            <a:ext cx="823986" cy="852666"/>
          </a:xfrm>
          <a:prstGeom prst="plus">
            <a:avLst>
              <a:gd name="adj" fmla="val 39059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639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Resistor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3628" y="2093028"/>
            <a:ext cx="1587083" cy="2609633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3586" y="2059619"/>
            <a:ext cx="1667296" cy="2676450"/>
          </a:xfrm>
          <a:prstGeom prst="rect">
            <a:avLst/>
          </a:prstGeom>
        </p:spPr>
      </p:pic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7261149"/>
              </p:ext>
            </p:extLst>
          </p:nvPr>
        </p:nvGraphicFramePr>
        <p:xfrm>
          <a:off x="1103101" y="5175168"/>
          <a:ext cx="2142458" cy="662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" name="方程式" r:id="rId5" imgW="698400" imgH="215640" progId="Equation.3">
                  <p:embed/>
                </p:oleObj>
              </mc:Choice>
              <mc:Fallback>
                <p:oleObj name="方程式" r:id="rId5" imgW="698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101" y="5175168"/>
                        <a:ext cx="2142458" cy="6628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810625"/>
              </p:ext>
            </p:extLst>
          </p:nvPr>
        </p:nvGraphicFramePr>
        <p:xfrm>
          <a:off x="5610097" y="5194995"/>
          <a:ext cx="24542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" name="方程式" r:id="rId7" imgW="799920" imgH="215640" progId="Equation.3">
                  <p:embed/>
                </p:oleObj>
              </mc:Choice>
              <mc:Fallback>
                <p:oleObj name="方程式" r:id="rId7" imgW="799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097" y="5194995"/>
                        <a:ext cx="2454275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向下箭號 8"/>
          <p:cNvSpPr/>
          <p:nvPr/>
        </p:nvSpPr>
        <p:spPr>
          <a:xfrm rot="16200000">
            <a:off x="4319433" y="3550310"/>
            <a:ext cx="449179" cy="19626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3686494" y="3545515"/>
            <a:ext cx="1496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Laplace</a:t>
            </a:r>
          </a:p>
          <a:p>
            <a:pPr algn="ctr"/>
            <a:r>
              <a:rPr lang="en-US" altLang="zh-TW" sz="2400" dirty="0" smtClean="0"/>
              <a:t>Transform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9468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Voltage Source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90" y="2642889"/>
            <a:ext cx="3404973" cy="2716807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3683896" y="2712030"/>
            <a:ext cx="4064441" cy="2695792"/>
            <a:chOff x="3683896" y="2712030"/>
            <a:chExt cx="4064441" cy="2695792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770413" y="2712030"/>
              <a:ext cx="1977924" cy="2695792"/>
            </a:xfrm>
            <a:prstGeom prst="rect">
              <a:avLst/>
            </a:prstGeom>
          </p:spPr>
        </p:pic>
        <p:sp>
          <p:nvSpPr>
            <p:cNvPr id="6" name="向下箭號 5"/>
            <p:cNvSpPr/>
            <p:nvPr/>
          </p:nvSpPr>
          <p:spPr>
            <a:xfrm rot="16200000">
              <a:off x="4440655" y="3135782"/>
              <a:ext cx="449179" cy="196269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3807716" y="3130987"/>
              <a:ext cx="14960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Laplace</a:t>
              </a:r>
            </a:p>
            <a:p>
              <a:pPr algn="ctr"/>
              <a:r>
                <a:rPr lang="en-US" altLang="zh-TW" sz="2400" dirty="0" smtClean="0"/>
                <a:t>Transform</a:t>
              </a:r>
              <a:endParaRPr lang="zh-TW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7361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Current Source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702" y="2514254"/>
            <a:ext cx="3153136" cy="2496300"/>
          </a:xfrm>
          <a:prstGeom prst="rect">
            <a:avLst/>
          </a:prstGeom>
        </p:spPr>
      </p:pic>
      <p:grpSp>
        <p:nvGrpSpPr>
          <p:cNvPr id="8" name="群組 7"/>
          <p:cNvGrpSpPr/>
          <p:nvPr/>
        </p:nvGrpSpPr>
        <p:grpSpPr>
          <a:xfrm>
            <a:off x="4182838" y="2407375"/>
            <a:ext cx="4138676" cy="2710058"/>
            <a:chOff x="4182838" y="2407375"/>
            <a:chExt cx="4138676" cy="2710058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64012" y="2407375"/>
              <a:ext cx="2457502" cy="2710058"/>
            </a:xfrm>
            <a:prstGeom prst="rect">
              <a:avLst/>
            </a:prstGeom>
          </p:spPr>
        </p:pic>
        <p:sp>
          <p:nvSpPr>
            <p:cNvPr id="6" name="向下箭號 5"/>
            <p:cNvSpPr/>
            <p:nvPr/>
          </p:nvSpPr>
          <p:spPr>
            <a:xfrm rot="16200000">
              <a:off x="4939597" y="2863066"/>
              <a:ext cx="449179" cy="1962697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4306658" y="2858271"/>
              <a:ext cx="14960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Laplace</a:t>
              </a:r>
            </a:p>
            <a:p>
              <a:pPr algn="ctr"/>
              <a:r>
                <a:rPr lang="en-US" altLang="zh-TW" sz="2400" dirty="0" smtClean="0"/>
                <a:t>Transform</a:t>
              </a:r>
              <a:endParaRPr lang="zh-TW" alt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0733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Capacitor</a:t>
            </a:r>
            <a:endParaRPr lang="zh-TW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067062"/>
              </p:ext>
            </p:extLst>
          </p:nvPr>
        </p:nvGraphicFramePr>
        <p:xfrm>
          <a:off x="731205" y="1703817"/>
          <a:ext cx="2248378" cy="585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8" name="方程式" r:id="rId4" imgW="876240" imgH="228600" progId="Equation.3">
                  <p:embed/>
                </p:oleObj>
              </mc:Choice>
              <mc:Fallback>
                <p:oleObj name="方程式" r:id="rId4" imgW="87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205" y="1703817"/>
                        <a:ext cx="2248378" cy="5855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47843" y="4306387"/>
            <a:ext cx="1215102" cy="2342844"/>
          </a:xfrm>
          <a:prstGeom prst="rect">
            <a:avLst/>
          </a:prstGeom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extLst/>
          </p:nvPr>
        </p:nvGraphicFramePr>
        <p:xfrm>
          <a:off x="4200353" y="758825"/>
          <a:ext cx="343058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" name="方程式" r:id="rId7" imgW="1460160" imgH="228600" progId="Equation.3">
                  <p:embed/>
                </p:oleObj>
              </mc:Choice>
              <mc:Fallback>
                <p:oleObj name="方程式" r:id="rId7" imgW="1460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353" y="758825"/>
                        <a:ext cx="3430587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9113221"/>
              </p:ext>
            </p:extLst>
          </p:nvPr>
        </p:nvGraphicFramePr>
        <p:xfrm>
          <a:off x="4677125" y="1690687"/>
          <a:ext cx="3997707" cy="588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" name="方程式" r:id="rId9" imgW="1638000" imgH="241200" progId="Equation.3">
                  <p:embed/>
                </p:oleObj>
              </mc:Choice>
              <mc:Fallback>
                <p:oleObj name="方程式" r:id="rId9" imgW="1638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7125" y="1690687"/>
                        <a:ext cx="3997707" cy="5887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068877"/>
              </p:ext>
            </p:extLst>
          </p:nvPr>
        </p:nvGraphicFramePr>
        <p:xfrm>
          <a:off x="5526620" y="2326370"/>
          <a:ext cx="3307506" cy="610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1" name="方程式" r:id="rId11" imgW="1307880" imgH="241200" progId="Equation.3">
                  <p:embed/>
                </p:oleObj>
              </mc:Choice>
              <mc:Fallback>
                <p:oleObj name="方程式" r:id="rId11" imgW="1307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6620" y="2326370"/>
                        <a:ext cx="3307506" cy="6102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圖片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996087" y="4070969"/>
            <a:ext cx="3678745" cy="2614072"/>
          </a:xfrm>
          <a:prstGeom prst="rect">
            <a:avLst/>
          </a:prstGeom>
        </p:spPr>
      </p:pic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081892"/>
              </p:ext>
            </p:extLst>
          </p:nvPr>
        </p:nvGraphicFramePr>
        <p:xfrm>
          <a:off x="5556054" y="2904508"/>
          <a:ext cx="3118778" cy="1166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2" name="方程式" r:id="rId14" imgW="1155600" imgH="431640" progId="Equation.3">
                  <p:embed/>
                </p:oleObj>
              </mc:Choice>
              <mc:Fallback>
                <p:oleObj name="方程式" r:id="rId14" imgW="11556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054" y="2904508"/>
                        <a:ext cx="3118778" cy="11664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向下箭號 11"/>
          <p:cNvSpPr/>
          <p:nvPr/>
        </p:nvSpPr>
        <p:spPr>
          <a:xfrm rot="16200000">
            <a:off x="3654148" y="1334370"/>
            <a:ext cx="449179" cy="13723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3080350" y="2245112"/>
            <a:ext cx="14960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Laplace</a:t>
            </a:r>
          </a:p>
          <a:p>
            <a:pPr algn="ctr"/>
            <a:r>
              <a:rPr lang="en-US" altLang="zh-TW" sz="2400" dirty="0" smtClean="0"/>
              <a:t>Transform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5286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1772</TotalTime>
  <Words>411</Words>
  <Application>Microsoft Office PowerPoint</Application>
  <PresentationFormat>如螢幕大小 (4:3)</PresentationFormat>
  <Paragraphs>138</Paragraphs>
  <Slides>33</Slides>
  <Notes>3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40" baseType="lpstr">
      <vt:lpstr>Helvetica Neue</vt:lpstr>
      <vt:lpstr>新細明體</vt:lpstr>
      <vt:lpstr>Arial</vt:lpstr>
      <vt:lpstr>Calibri</vt:lpstr>
      <vt:lpstr>Calibri Light</vt:lpstr>
      <vt:lpstr>Office 佈景主題</vt:lpstr>
      <vt:lpstr>方程式</vt:lpstr>
      <vt:lpstr>Lecture 26 Laplace Transform for Circuit Analysis</vt:lpstr>
      <vt:lpstr>Reference</vt:lpstr>
      <vt:lpstr>What are we considering?</vt:lpstr>
      <vt:lpstr>Laplace Transform  for Circuit Analysis </vt:lpstr>
      <vt:lpstr>Laplace Transform  for Circuit Analysis </vt:lpstr>
      <vt:lpstr>Resistor</vt:lpstr>
      <vt:lpstr>Voltage Source</vt:lpstr>
      <vt:lpstr>Current Source</vt:lpstr>
      <vt:lpstr>Capacitor</vt:lpstr>
      <vt:lpstr>Capacitor</vt:lpstr>
      <vt:lpstr>Capacitor</vt:lpstr>
      <vt:lpstr>Inductor</vt:lpstr>
      <vt:lpstr>Inductor</vt:lpstr>
      <vt:lpstr>Inductor</vt:lpstr>
      <vt:lpstr>Example 1</vt:lpstr>
      <vt:lpstr>Example 1</vt:lpstr>
      <vt:lpstr>Example 1</vt:lpstr>
      <vt:lpstr>Example 2</vt:lpstr>
      <vt:lpstr>Example 2</vt:lpstr>
      <vt:lpstr>Example 2</vt:lpstr>
      <vt:lpstr>Example 2</vt:lpstr>
      <vt:lpstr>Example 2</vt:lpstr>
      <vt:lpstr>Laplace v.s. Phasor</vt:lpstr>
      <vt:lpstr>Laplace v.s. Phasor</vt:lpstr>
      <vt:lpstr>Natural Response from Zero Input</vt:lpstr>
      <vt:lpstr>Natural Response from Zero State</vt:lpstr>
      <vt:lpstr>Natural Response from Zero State</vt:lpstr>
      <vt:lpstr>Natural Response from Zero State</vt:lpstr>
      <vt:lpstr>Natural Response from Zero State</vt:lpstr>
      <vt:lpstr>What actually happens  in Chapter 10 and 11</vt:lpstr>
      <vt:lpstr>Homework</vt:lpstr>
      <vt:lpstr>PowerPoint 簡報</vt:lpstr>
      <vt:lpstr>Answer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26 Laplace Transform for Circuit Analysis</dc:title>
  <dc:creator>Lee Hung-yi</dc:creator>
  <cp:lastModifiedBy>Lee Hung-yi</cp:lastModifiedBy>
  <cp:revision>83</cp:revision>
  <dcterms:created xsi:type="dcterms:W3CDTF">2014-12-23T15:22:35Z</dcterms:created>
  <dcterms:modified xsi:type="dcterms:W3CDTF">2014-12-31T14:48:40Z</dcterms:modified>
</cp:coreProperties>
</file>